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52"/>
  </p:notesMasterIdLst>
  <p:handoutMasterIdLst>
    <p:handoutMasterId r:id="rId53"/>
  </p:handoutMasterIdLst>
  <p:sldIdLst>
    <p:sldId id="256" r:id="rId2"/>
    <p:sldId id="258" r:id="rId3"/>
    <p:sldId id="267" r:id="rId4"/>
    <p:sldId id="268" r:id="rId5"/>
    <p:sldId id="269" r:id="rId6"/>
    <p:sldId id="270" r:id="rId7"/>
    <p:sldId id="266" r:id="rId8"/>
    <p:sldId id="261" r:id="rId9"/>
    <p:sldId id="264" r:id="rId10"/>
    <p:sldId id="265" r:id="rId11"/>
    <p:sldId id="262" r:id="rId12"/>
    <p:sldId id="309" r:id="rId13"/>
    <p:sldId id="308"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303" r:id="rId28"/>
    <p:sldId id="304" r:id="rId29"/>
    <p:sldId id="305" r:id="rId30"/>
    <p:sldId id="306" r:id="rId31"/>
    <p:sldId id="307" r:id="rId32"/>
    <p:sldId id="291" r:id="rId33"/>
    <p:sldId id="292" r:id="rId34"/>
    <p:sldId id="294" r:id="rId35"/>
    <p:sldId id="295" r:id="rId36"/>
    <p:sldId id="296" r:id="rId37"/>
    <p:sldId id="297" r:id="rId38"/>
    <p:sldId id="298" r:id="rId39"/>
    <p:sldId id="299" r:id="rId40"/>
    <p:sldId id="300" r:id="rId41"/>
    <p:sldId id="301" r:id="rId42"/>
    <p:sldId id="302" r:id="rId43"/>
    <p:sldId id="293" r:id="rId44"/>
    <p:sldId id="290" r:id="rId45"/>
    <p:sldId id="289" r:id="rId46"/>
    <p:sldId id="284" r:id="rId47"/>
    <p:sldId id="285" r:id="rId48"/>
    <p:sldId id="286" r:id="rId49"/>
    <p:sldId id="287" r:id="rId50"/>
    <p:sldId id="288" r:id="rId51"/>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138" y="324"/>
      </p:cViewPr>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947F2B1-E2BA-4CED-821E-46D9EECC5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A25549B-65C1-4BEA-996B-FAC71F7089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F5B266-F467-492B-9CB1-9D8DAE746656}" type="datetimeFigureOut">
              <a:rPr lang="pt-BR" smtClean="0"/>
              <a:t>10/12/2021</a:t>
            </a:fld>
            <a:endParaRPr lang="pt-BR"/>
          </a:p>
        </p:txBody>
      </p:sp>
      <p:sp>
        <p:nvSpPr>
          <p:cNvPr id="4" name="Espaço Reservado para Rodapé 3">
            <a:extLst>
              <a:ext uri="{FF2B5EF4-FFF2-40B4-BE49-F238E27FC236}">
                <a16:creationId xmlns:a16="http://schemas.microsoft.com/office/drawing/2014/main" id="{4B1A06E0-82A3-4C94-B558-074B3248DF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FC170E91-12FF-42BD-8BDC-7AF2690C42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A62FC-A62D-4526-B7F3-A3D1B8D07610}" type="slidenum">
              <a:rPr lang="pt-BR" smtClean="0"/>
              <a:t>‹nº›</a:t>
            </a:fld>
            <a:endParaRPr lang="pt-BR"/>
          </a:p>
        </p:txBody>
      </p:sp>
    </p:spTree>
    <p:extLst>
      <p:ext uri="{BB962C8B-B14F-4D97-AF65-F5344CB8AC3E}">
        <p14:creationId xmlns:p14="http://schemas.microsoft.com/office/powerpoint/2010/main" val="903298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C4594-5209-43CD-867D-84E7774A7507}" type="datetimeFigureOut">
              <a:rPr lang="pt-BR" smtClean="0"/>
              <a:t>10/12/2021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Editar estilos de texto Mestre</a:t>
            </a:r>
            <a:endParaRPr lang="pt-BR" dirty="0"/>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7D9D4-EF1E-4C2E-9DBA-ADFF91DD6475}" type="slidenum">
              <a:rPr lang="pt-BR" smtClean="0"/>
              <a:t>‹nº›</a:t>
            </a:fld>
            <a:endParaRPr lang="pt-BR" dirty="0"/>
          </a:p>
        </p:txBody>
      </p:sp>
    </p:spTree>
    <p:extLst>
      <p:ext uri="{BB962C8B-B14F-4D97-AF65-F5344CB8AC3E}">
        <p14:creationId xmlns:p14="http://schemas.microsoft.com/office/powerpoint/2010/main" val="1606482706"/>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a:t>
            </a:fld>
            <a:endParaRPr lang="pt-BR"/>
          </a:p>
        </p:txBody>
      </p:sp>
    </p:spTree>
    <p:extLst>
      <p:ext uri="{BB962C8B-B14F-4D97-AF65-F5344CB8AC3E}">
        <p14:creationId xmlns:p14="http://schemas.microsoft.com/office/powerpoint/2010/main" val="3995870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10</a:t>
            </a:fld>
            <a:endParaRPr lang="pt-BR"/>
          </a:p>
        </p:txBody>
      </p:sp>
    </p:spTree>
    <p:extLst>
      <p:ext uri="{BB962C8B-B14F-4D97-AF65-F5344CB8AC3E}">
        <p14:creationId xmlns:p14="http://schemas.microsoft.com/office/powerpoint/2010/main" val="360605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11</a:t>
            </a:fld>
            <a:endParaRPr lang="pt-BR"/>
          </a:p>
        </p:txBody>
      </p:sp>
    </p:spTree>
    <p:extLst>
      <p:ext uri="{BB962C8B-B14F-4D97-AF65-F5344CB8AC3E}">
        <p14:creationId xmlns:p14="http://schemas.microsoft.com/office/powerpoint/2010/main" val="2485173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12</a:t>
            </a:fld>
            <a:endParaRPr lang="pt-BR"/>
          </a:p>
        </p:txBody>
      </p:sp>
    </p:spTree>
    <p:extLst>
      <p:ext uri="{BB962C8B-B14F-4D97-AF65-F5344CB8AC3E}">
        <p14:creationId xmlns:p14="http://schemas.microsoft.com/office/powerpoint/2010/main" val="3826918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13</a:t>
            </a:fld>
            <a:endParaRPr lang="pt-BR"/>
          </a:p>
        </p:txBody>
      </p:sp>
    </p:spTree>
    <p:extLst>
      <p:ext uri="{BB962C8B-B14F-4D97-AF65-F5344CB8AC3E}">
        <p14:creationId xmlns:p14="http://schemas.microsoft.com/office/powerpoint/2010/main" val="19837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14</a:t>
            </a:fld>
            <a:endParaRPr lang="pt-BR"/>
          </a:p>
        </p:txBody>
      </p:sp>
    </p:spTree>
    <p:extLst>
      <p:ext uri="{BB962C8B-B14F-4D97-AF65-F5344CB8AC3E}">
        <p14:creationId xmlns:p14="http://schemas.microsoft.com/office/powerpoint/2010/main" val="3009617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15</a:t>
            </a:fld>
            <a:endParaRPr lang="pt-BR"/>
          </a:p>
        </p:txBody>
      </p:sp>
    </p:spTree>
    <p:extLst>
      <p:ext uri="{BB962C8B-B14F-4D97-AF65-F5344CB8AC3E}">
        <p14:creationId xmlns:p14="http://schemas.microsoft.com/office/powerpoint/2010/main" val="395426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16</a:t>
            </a:fld>
            <a:endParaRPr lang="pt-BR"/>
          </a:p>
        </p:txBody>
      </p:sp>
    </p:spTree>
    <p:extLst>
      <p:ext uri="{BB962C8B-B14F-4D97-AF65-F5344CB8AC3E}">
        <p14:creationId xmlns:p14="http://schemas.microsoft.com/office/powerpoint/2010/main" val="2853920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17</a:t>
            </a:fld>
            <a:endParaRPr lang="pt-BR"/>
          </a:p>
        </p:txBody>
      </p:sp>
    </p:spTree>
    <p:extLst>
      <p:ext uri="{BB962C8B-B14F-4D97-AF65-F5344CB8AC3E}">
        <p14:creationId xmlns:p14="http://schemas.microsoft.com/office/powerpoint/2010/main" val="160255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18</a:t>
            </a:fld>
            <a:endParaRPr lang="pt-BR"/>
          </a:p>
        </p:txBody>
      </p:sp>
    </p:spTree>
    <p:extLst>
      <p:ext uri="{BB962C8B-B14F-4D97-AF65-F5344CB8AC3E}">
        <p14:creationId xmlns:p14="http://schemas.microsoft.com/office/powerpoint/2010/main" val="2089876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19</a:t>
            </a:fld>
            <a:endParaRPr lang="pt-BR"/>
          </a:p>
        </p:txBody>
      </p:sp>
    </p:spTree>
    <p:extLst>
      <p:ext uri="{BB962C8B-B14F-4D97-AF65-F5344CB8AC3E}">
        <p14:creationId xmlns:p14="http://schemas.microsoft.com/office/powerpoint/2010/main" val="11680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a:t>
            </a:fld>
            <a:endParaRPr lang="pt-BR"/>
          </a:p>
        </p:txBody>
      </p:sp>
    </p:spTree>
    <p:extLst>
      <p:ext uri="{BB962C8B-B14F-4D97-AF65-F5344CB8AC3E}">
        <p14:creationId xmlns:p14="http://schemas.microsoft.com/office/powerpoint/2010/main" val="2392995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20</a:t>
            </a:fld>
            <a:endParaRPr lang="pt-BR"/>
          </a:p>
        </p:txBody>
      </p:sp>
    </p:spTree>
    <p:extLst>
      <p:ext uri="{BB962C8B-B14F-4D97-AF65-F5344CB8AC3E}">
        <p14:creationId xmlns:p14="http://schemas.microsoft.com/office/powerpoint/2010/main" val="2782956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21</a:t>
            </a:fld>
            <a:endParaRPr lang="pt-BR"/>
          </a:p>
        </p:txBody>
      </p:sp>
    </p:spTree>
    <p:extLst>
      <p:ext uri="{BB962C8B-B14F-4D97-AF65-F5344CB8AC3E}">
        <p14:creationId xmlns:p14="http://schemas.microsoft.com/office/powerpoint/2010/main" val="3671218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22</a:t>
            </a:fld>
            <a:endParaRPr lang="pt-BR"/>
          </a:p>
        </p:txBody>
      </p:sp>
    </p:spTree>
    <p:extLst>
      <p:ext uri="{BB962C8B-B14F-4D97-AF65-F5344CB8AC3E}">
        <p14:creationId xmlns:p14="http://schemas.microsoft.com/office/powerpoint/2010/main" val="754783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23</a:t>
            </a:fld>
            <a:endParaRPr lang="pt-BR"/>
          </a:p>
        </p:txBody>
      </p:sp>
    </p:spTree>
    <p:extLst>
      <p:ext uri="{BB962C8B-B14F-4D97-AF65-F5344CB8AC3E}">
        <p14:creationId xmlns:p14="http://schemas.microsoft.com/office/powerpoint/2010/main" val="1695047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24</a:t>
            </a:fld>
            <a:endParaRPr lang="pt-BR"/>
          </a:p>
        </p:txBody>
      </p:sp>
    </p:spTree>
    <p:extLst>
      <p:ext uri="{BB962C8B-B14F-4D97-AF65-F5344CB8AC3E}">
        <p14:creationId xmlns:p14="http://schemas.microsoft.com/office/powerpoint/2010/main" val="647673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25</a:t>
            </a:fld>
            <a:endParaRPr lang="pt-BR"/>
          </a:p>
        </p:txBody>
      </p:sp>
    </p:spTree>
    <p:extLst>
      <p:ext uri="{BB962C8B-B14F-4D97-AF65-F5344CB8AC3E}">
        <p14:creationId xmlns:p14="http://schemas.microsoft.com/office/powerpoint/2010/main" val="1507127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26</a:t>
            </a:fld>
            <a:endParaRPr lang="pt-BR"/>
          </a:p>
        </p:txBody>
      </p:sp>
    </p:spTree>
    <p:extLst>
      <p:ext uri="{BB962C8B-B14F-4D97-AF65-F5344CB8AC3E}">
        <p14:creationId xmlns:p14="http://schemas.microsoft.com/office/powerpoint/2010/main" val="82335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27</a:t>
            </a:fld>
            <a:endParaRPr lang="pt-BR"/>
          </a:p>
        </p:txBody>
      </p:sp>
    </p:spTree>
    <p:extLst>
      <p:ext uri="{BB962C8B-B14F-4D97-AF65-F5344CB8AC3E}">
        <p14:creationId xmlns:p14="http://schemas.microsoft.com/office/powerpoint/2010/main" val="3494027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28</a:t>
            </a:fld>
            <a:endParaRPr lang="pt-BR"/>
          </a:p>
        </p:txBody>
      </p:sp>
    </p:spTree>
    <p:extLst>
      <p:ext uri="{BB962C8B-B14F-4D97-AF65-F5344CB8AC3E}">
        <p14:creationId xmlns:p14="http://schemas.microsoft.com/office/powerpoint/2010/main" val="970041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29</a:t>
            </a:fld>
            <a:endParaRPr lang="pt-BR"/>
          </a:p>
        </p:txBody>
      </p:sp>
    </p:spTree>
    <p:extLst>
      <p:ext uri="{BB962C8B-B14F-4D97-AF65-F5344CB8AC3E}">
        <p14:creationId xmlns:p14="http://schemas.microsoft.com/office/powerpoint/2010/main" val="151836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a:t>
            </a:fld>
            <a:endParaRPr lang="pt-BR"/>
          </a:p>
        </p:txBody>
      </p:sp>
    </p:spTree>
    <p:extLst>
      <p:ext uri="{BB962C8B-B14F-4D97-AF65-F5344CB8AC3E}">
        <p14:creationId xmlns:p14="http://schemas.microsoft.com/office/powerpoint/2010/main" val="3137441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30</a:t>
            </a:fld>
            <a:endParaRPr lang="pt-BR"/>
          </a:p>
        </p:txBody>
      </p:sp>
    </p:spTree>
    <p:extLst>
      <p:ext uri="{BB962C8B-B14F-4D97-AF65-F5344CB8AC3E}">
        <p14:creationId xmlns:p14="http://schemas.microsoft.com/office/powerpoint/2010/main" val="1738480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31</a:t>
            </a:fld>
            <a:endParaRPr lang="pt-BR"/>
          </a:p>
        </p:txBody>
      </p:sp>
    </p:spTree>
    <p:extLst>
      <p:ext uri="{BB962C8B-B14F-4D97-AF65-F5344CB8AC3E}">
        <p14:creationId xmlns:p14="http://schemas.microsoft.com/office/powerpoint/2010/main" val="963901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32</a:t>
            </a:fld>
            <a:endParaRPr lang="pt-BR"/>
          </a:p>
        </p:txBody>
      </p:sp>
    </p:spTree>
    <p:extLst>
      <p:ext uri="{BB962C8B-B14F-4D97-AF65-F5344CB8AC3E}">
        <p14:creationId xmlns:p14="http://schemas.microsoft.com/office/powerpoint/2010/main" val="1043742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33</a:t>
            </a:fld>
            <a:endParaRPr lang="pt-BR"/>
          </a:p>
        </p:txBody>
      </p:sp>
    </p:spTree>
    <p:extLst>
      <p:ext uri="{BB962C8B-B14F-4D97-AF65-F5344CB8AC3E}">
        <p14:creationId xmlns:p14="http://schemas.microsoft.com/office/powerpoint/2010/main" val="1436518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34</a:t>
            </a:fld>
            <a:endParaRPr lang="pt-BR"/>
          </a:p>
        </p:txBody>
      </p:sp>
    </p:spTree>
    <p:extLst>
      <p:ext uri="{BB962C8B-B14F-4D97-AF65-F5344CB8AC3E}">
        <p14:creationId xmlns:p14="http://schemas.microsoft.com/office/powerpoint/2010/main" val="1016819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35</a:t>
            </a:fld>
            <a:endParaRPr lang="pt-BR"/>
          </a:p>
        </p:txBody>
      </p:sp>
    </p:spTree>
    <p:extLst>
      <p:ext uri="{BB962C8B-B14F-4D97-AF65-F5344CB8AC3E}">
        <p14:creationId xmlns:p14="http://schemas.microsoft.com/office/powerpoint/2010/main" val="248134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36</a:t>
            </a:fld>
            <a:endParaRPr lang="pt-BR"/>
          </a:p>
        </p:txBody>
      </p:sp>
    </p:spTree>
    <p:extLst>
      <p:ext uri="{BB962C8B-B14F-4D97-AF65-F5344CB8AC3E}">
        <p14:creationId xmlns:p14="http://schemas.microsoft.com/office/powerpoint/2010/main" val="3067049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37</a:t>
            </a:fld>
            <a:endParaRPr lang="pt-BR"/>
          </a:p>
        </p:txBody>
      </p:sp>
    </p:spTree>
    <p:extLst>
      <p:ext uri="{BB962C8B-B14F-4D97-AF65-F5344CB8AC3E}">
        <p14:creationId xmlns:p14="http://schemas.microsoft.com/office/powerpoint/2010/main" val="151721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38</a:t>
            </a:fld>
            <a:endParaRPr lang="pt-BR"/>
          </a:p>
        </p:txBody>
      </p:sp>
    </p:spTree>
    <p:extLst>
      <p:ext uri="{BB962C8B-B14F-4D97-AF65-F5344CB8AC3E}">
        <p14:creationId xmlns:p14="http://schemas.microsoft.com/office/powerpoint/2010/main" val="2524677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39</a:t>
            </a:fld>
            <a:endParaRPr lang="pt-BR"/>
          </a:p>
        </p:txBody>
      </p:sp>
    </p:spTree>
    <p:extLst>
      <p:ext uri="{BB962C8B-B14F-4D97-AF65-F5344CB8AC3E}">
        <p14:creationId xmlns:p14="http://schemas.microsoft.com/office/powerpoint/2010/main" val="67145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a:t>
            </a:fld>
            <a:endParaRPr lang="pt-BR"/>
          </a:p>
        </p:txBody>
      </p:sp>
    </p:spTree>
    <p:extLst>
      <p:ext uri="{BB962C8B-B14F-4D97-AF65-F5344CB8AC3E}">
        <p14:creationId xmlns:p14="http://schemas.microsoft.com/office/powerpoint/2010/main" val="604310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40</a:t>
            </a:fld>
            <a:endParaRPr lang="pt-BR"/>
          </a:p>
        </p:txBody>
      </p:sp>
    </p:spTree>
    <p:extLst>
      <p:ext uri="{BB962C8B-B14F-4D97-AF65-F5344CB8AC3E}">
        <p14:creationId xmlns:p14="http://schemas.microsoft.com/office/powerpoint/2010/main" val="1236392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41</a:t>
            </a:fld>
            <a:endParaRPr lang="pt-BR"/>
          </a:p>
        </p:txBody>
      </p:sp>
    </p:spTree>
    <p:extLst>
      <p:ext uri="{BB962C8B-B14F-4D97-AF65-F5344CB8AC3E}">
        <p14:creationId xmlns:p14="http://schemas.microsoft.com/office/powerpoint/2010/main" val="1864789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42</a:t>
            </a:fld>
            <a:endParaRPr lang="pt-BR"/>
          </a:p>
        </p:txBody>
      </p:sp>
    </p:spTree>
    <p:extLst>
      <p:ext uri="{BB962C8B-B14F-4D97-AF65-F5344CB8AC3E}">
        <p14:creationId xmlns:p14="http://schemas.microsoft.com/office/powerpoint/2010/main" val="1395182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43</a:t>
            </a:fld>
            <a:endParaRPr lang="pt-BR"/>
          </a:p>
        </p:txBody>
      </p:sp>
    </p:spTree>
    <p:extLst>
      <p:ext uri="{BB962C8B-B14F-4D97-AF65-F5344CB8AC3E}">
        <p14:creationId xmlns:p14="http://schemas.microsoft.com/office/powerpoint/2010/main" val="2557756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44</a:t>
            </a:fld>
            <a:endParaRPr lang="pt-BR"/>
          </a:p>
        </p:txBody>
      </p:sp>
    </p:spTree>
    <p:extLst>
      <p:ext uri="{BB962C8B-B14F-4D97-AF65-F5344CB8AC3E}">
        <p14:creationId xmlns:p14="http://schemas.microsoft.com/office/powerpoint/2010/main" val="4143216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45</a:t>
            </a:fld>
            <a:endParaRPr lang="pt-BR"/>
          </a:p>
        </p:txBody>
      </p:sp>
    </p:spTree>
    <p:extLst>
      <p:ext uri="{BB962C8B-B14F-4D97-AF65-F5344CB8AC3E}">
        <p14:creationId xmlns:p14="http://schemas.microsoft.com/office/powerpoint/2010/main" val="1285758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46</a:t>
            </a:fld>
            <a:endParaRPr lang="pt-BR"/>
          </a:p>
        </p:txBody>
      </p:sp>
    </p:spTree>
    <p:extLst>
      <p:ext uri="{BB962C8B-B14F-4D97-AF65-F5344CB8AC3E}">
        <p14:creationId xmlns:p14="http://schemas.microsoft.com/office/powerpoint/2010/main" val="635696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47</a:t>
            </a:fld>
            <a:endParaRPr lang="pt-BR"/>
          </a:p>
        </p:txBody>
      </p:sp>
    </p:spTree>
    <p:extLst>
      <p:ext uri="{BB962C8B-B14F-4D97-AF65-F5344CB8AC3E}">
        <p14:creationId xmlns:p14="http://schemas.microsoft.com/office/powerpoint/2010/main" val="3721315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48</a:t>
            </a:fld>
            <a:endParaRPr lang="pt-BR"/>
          </a:p>
        </p:txBody>
      </p:sp>
    </p:spTree>
    <p:extLst>
      <p:ext uri="{BB962C8B-B14F-4D97-AF65-F5344CB8AC3E}">
        <p14:creationId xmlns:p14="http://schemas.microsoft.com/office/powerpoint/2010/main" val="3735837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49</a:t>
            </a:fld>
            <a:endParaRPr lang="pt-BR"/>
          </a:p>
        </p:txBody>
      </p:sp>
    </p:spTree>
    <p:extLst>
      <p:ext uri="{BB962C8B-B14F-4D97-AF65-F5344CB8AC3E}">
        <p14:creationId xmlns:p14="http://schemas.microsoft.com/office/powerpoint/2010/main" val="272535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a:t>
            </a:fld>
            <a:endParaRPr lang="pt-BR"/>
          </a:p>
        </p:txBody>
      </p:sp>
    </p:spTree>
    <p:extLst>
      <p:ext uri="{BB962C8B-B14F-4D97-AF65-F5344CB8AC3E}">
        <p14:creationId xmlns:p14="http://schemas.microsoft.com/office/powerpoint/2010/main" val="232525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50</a:t>
            </a:fld>
            <a:endParaRPr lang="pt-BR"/>
          </a:p>
        </p:txBody>
      </p:sp>
    </p:spTree>
    <p:extLst>
      <p:ext uri="{BB962C8B-B14F-4D97-AF65-F5344CB8AC3E}">
        <p14:creationId xmlns:p14="http://schemas.microsoft.com/office/powerpoint/2010/main" val="361420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6</a:t>
            </a:fld>
            <a:endParaRPr lang="pt-BR"/>
          </a:p>
        </p:txBody>
      </p:sp>
    </p:spTree>
    <p:extLst>
      <p:ext uri="{BB962C8B-B14F-4D97-AF65-F5344CB8AC3E}">
        <p14:creationId xmlns:p14="http://schemas.microsoft.com/office/powerpoint/2010/main" val="416050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7</a:t>
            </a:fld>
            <a:endParaRPr lang="pt-BR"/>
          </a:p>
        </p:txBody>
      </p:sp>
    </p:spTree>
    <p:extLst>
      <p:ext uri="{BB962C8B-B14F-4D97-AF65-F5344CB8AC3E}">
        <p14:creationId xmlns:p14="http://schemas.microsoft.com/office/powerpoint/2010/main" val="423008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8</a:t>
            </a:fld>
            <a:endParaRPr lang="pt-BR"/>
          </a:p>
        </p:txBody>
      </p:sp>
    </p:spTree>
    <p:extLst>
      <p:ext uri="{BB962C8B-B14F-4D97-AF65-F5344CB8AC3E}">
        <p14:creationId xmlns:p14="http://schemas.microsoft.com/office/powerpoint/2010/main" val="2927869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9</a:t>
            </a:fld>
            <a:endParaRPr lang="pt-BR"/>
          </a:p>
        </p:txBody>
      </p:sp>
    </p:spTree>
    <p:extLst>
      <p:ext uri="{BB962C8B-B14F-4D97-AF65-F5344CB8AC3E}">
        <p14:creationId xmlns:p14="http://schemas.microsoft.com/office/powerpoint/2010/main" val="3473001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3C093684-FFB5-4FAD-9777-B141672D6B13}" type="datetime1">
              <a:rPr lang="pt-BR" noProof="0" smtClean="0"/>
              <a:t>10/12/2021</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r>
              <a:rPr lang="pt-BR" noProof="0"/>
              <a:t>TCC Grupo 33 - Eng. de Computação</a:t>
            </a:r>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pic>
        <p:nvPicPr>
          <p:cNvPr id="69" name="Imagem 68">
            <a:extLst>
              <a:ext uri="{FF2B5EF4-FFF2-40B4-BE49-F238E27FC236}">
                <a16:creationId xmlns:a16="http://schemas.microsoft.com/office/drawing/2014/main" id="{93D19AA4-2852-4CD6-BFA8-EB191E78CD39}"/>
              </a:ext>
            </a:extLst>
          </p:cNvPr>
          <p:cNvPicPr>
            <a:picLocks noChangeAspect="1"/>
          </p:cNvPicPr>
          <p:nvPr userDrawn="1"/>
        </p:nvPicPr>
        <p:blipFill>
          <a:blip r:embed="rId3"/>
          <a:stretch>
            <a:fillRect/>
          </a:stretch>
        </p:blipFill>
        <p:spPr>
          <a:xfrm>
            <a:off x="9566996" y="178449"/>
            <a:ext cx="1582449" cy="554557"/>
          </a:xfrm>
          <a:prstGeom prst="rect">
            <a:avLst/>
          </a:prstGeom>
        </p:spPr>
      </p:pic>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146BCB8B-22FE-402C-A2D3-1909F1F243FB}"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535CDA9E-3D3B-4302-9D0C-2DB977B21746}"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38C545C1-3731-4AB4-AFE3-83A017109E15}"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0EB81082-3E90-4D0C-A143-02354EEB857A}"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5E3CDB86-EE0B-41DB-9A56-A73E250381D1}" type="datetime1">
              <a:rPr lang="pt-BR" noProof="0" smtClean="0"/>
              <a:t>10/12/2021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TCC Grupo 33 - Eng. de Computação</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imagem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rtl="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99499328-B817-4CBD-BE3B-8A68F10E13F4}" type="datetime1">
              <a:rPr lang="pt-BR" noProof="0" smtClean="0"/>
              <a:t>10/12/2021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TCC Grupo 33 - Eng. de Computação</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9B6A686C-AB08-462E-96C7-31F5E9DCAC1E}" type="datetime1">
              <a:rPr lang="pt-BR" noProof="0" smtClean="0"/>
              <a:t>10/12/2021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TCC Grupo 33 - Eng. de Computação</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D37205F-BC2F-4D6D-AC12-91E99283202D}" type="datetime1">
              <a:rPr lang="pt-BR" noProof="0" smtClean="0"/>
              <a:t>10/12/2021</a:t>
            </a:fld>
            <a:endParaRPr lang="pt-BR" noProof="0"/>
          </a:p>
        </p:txBody>
      </p:sp>
      <p:sp>
        <p:nvSpPr>
          <p:cNvPr id="5" name="Espaço Reservado para Rodapé 4"/>
          <p:cNvSpPr>
            <a:spLocks noGrp="1"/>
          </p:cNvSpPr>
          <p:nvPr>
            <p:ph type="ftr" sz="quarter" idx="11"/>
          </p:nvPr>
        </p:nvSpPr>
        <p:spPr/>
        <p:txBody>
          <a:bodyPr rtlCol="0"/>
          <a:lstStyle/>
          <a:p>
            <a:pPr rtl="0"/>
            <a:r>
              <a:rPr lang="pt-BR" noProof="0"/>
              <a:t>TCC Grupo 33 - Eng. de Computação</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5ABB84FC-3C8E-448D-87E2-4923123E6885}" type="datetime1">
              <a:rPr lang="pt-BR" noProof="0" smtClean="0"/>
              <a:t>10/12/2021</a:t>
            </a:fld>
            <a:endParaRPr lang="pt-BR" noProof="0"/>
          </a:p>
        </p:txBody>
      </p:sp>
      <p:sp>
        <p:nvSpPr>
          <p:cNvPr id="5" name="Espaço Reservado para Rodapé 4"/>
          <p:cNvSpPr>
            <a:spLocks noGrp="1"/>
          </p:cNvSpPr>
          <p:nvPr>
            <p:ph type="ftr" sz="quarter" idx="11"/>
          </p:nvPr>
        </p:nvSpPr>
        <p:spPr>
          <a:xfrm>
            <a:off x="1141411" y="6293474"/>
            <a:ext cx="6239309" cy="365125"/>
          </a:xfrm>
        </p:spPr>
        <p:txBody>
          <a:bodyPr rtlCol="0"/>
          <a:lstStyle/>
          <a:p>
            <a:pPr rtl="0"/>
            <a:r>
              <a:rPr lang="pt-BR" noProof="0"/>
              <a:t>TCC Grupo 33 - Eng. de Computação</a:t>
            </a:r>
          </a:p>
        </p:txBody>
      </p:sp>
      <p:sp>
        <p:nvSpPr>
          <p:cNvPr id="6" name="Espaço Reservado para o Número do Slide 5"/>
          <p:cNvSpPr>
            <a:spLocks noGrp="1"/>
          </p:cNvSpPr>
          <p:nvPr>
            <p:ph type="sldNum" sz="quarter" idx="12"/>
          </p:nvPr>
        </p:nvSpPr>
        <p:spPr>
          <a:xfrm>
            <a:off x="10276321" y="6293473"/>
            <a:ext cx="771089" cy="365125"/>
          </a:xfrm>
        </p:spPr>
        <p:txBody>
          <a:bodyPr rtlCol="0"/>
          <a:lstStyle/>
          <a:p>
            <a:pPr rtl="0"/>
            <a:fld id="{6D22F896-40B5-4ADD-8801-0D06FADFA095}" type="slidenum">
              <a:rPr lang="pt-BR" noProof="0" smtClean="0"/>
              <a:t>‹nº›</a:t>
            </a:fld>
            <a:endParaRPr lang="pt-BR" noProof="0"/>
          </a:p>
        </p:txBody>
      </p:sp>
      <p:pic>
        <p:nvPicPr>
          <p:cNvPr id="8" name="Imagem 7">
            <a:extLst>
              <a:ext uri="{FF2B5EF4-FFF2-40B4-BE49-F238E27FC236}">
                <a16:creationId xmlns:a16="http://schemas.microsoft.com/office/drawing/2014/main" id="{345B1ECA-1EFF-425F-B6CC-BE0873A7797D}"/>
              </a:ext>
            </a:extLst>
          </p:cNvPr>
          <p:cNvPicPr>
            <a:picLocks noChangeAspect="1"/>
          </p:cNvPicPr>
          <p:nvPr userDrawn="1"/>
        </p:nvPicPr>
        <p:blipFill>
          <a:blip r:embed="rId2"/>
          <a:stretch>
            <a:fillRect/>
          </a:stretch>
        </p:blipFill>
        <p:spPr>
          <a:xfrm>
            <a:off x="9566996" y="178449"/>
            <a:ext cx="1582449" cy="554557"/>
          </a:xfrm>
          <a:prstGeom prst="rect">
            <a:avLst/>
          </a:prstGeom>
        </p:spPr>
      </p:pic>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3C901EE2-D8AE-4598-AD12-47B3D9B368A6}" type="datetime1">
              <a:rPr lang="pt-BR" noProof="0" smtClean="0"/>
              <a:t>10/12/2021</a:t>
            </a:fld>
            <a:endParaRPr lang="pt-BR" noProof="0"/>
          </a:p>
        </p:txBody>
      </p:sp>
      <p:sp>
        <p:nvSpPr>
          <p:cNvPr id="7" name="Espaço Reservado para Rodapé 4">
            <a:extLst>
              <a:ext uri="{FF2B5EF4-FFF2-40B4-BE49-F238E27FC236}">
                <a16:creationId xmlns:a16="http://schemas.microsoft.com/office/drawing/2014/main" id="{95BB6C25-DEC0-4BB9-897B-127934F9FD32}"/>
              </a:ext>
            </a:extLst>
          </p:cNvPr>
          <p:cNvSpPr txBox="1">
            <a:spLocks/>
          </p:cNvSpPr>
          <p:nvPr userDrawn="1"/>
        </p:nvSpPr>
        <p:spPr>
          <a:xfrm>
            <a:off x="1141411" y="6293474"/>
            <a:ext cx="6239309" cy="365125"/>
          </a:xfrm>
          <a:prstGeom prst="rect">
            <a:avLst/>
          </a:prstGeom>
        </p:spPr>
        <p:txBody>
          <a:bodyPr vert="horz" lIns="91440" tIns="45720" rIns="91440" bIns="45720" rtlCol="0" anchor="ctr"/>
          <a:lstStyle>
            <a:defPPr rtl="0">
              <a:defRPr lang="pt-br"/>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a:t>TCC Grupo 33 - Eng. de Computação</a:t>
            </a:r>
          </a:p>
        </p:txBody>
      </p:sp>
      <p:sp>
        <p:nvSpPr>
          <p:cNvPr id="8" name="Espaço Reservado para o Número do Slide 5">
            <a:extLst>
              <a:ext uri="{FF2B5EF4-FFF2-40B4-BE49-F238E27FC236}">
                <a16:creationId xmlns:a16="http://schemas.microsoft.com/office/drawing/2014/main" id="{5B206044-BA6C-4CA6-89D0-01EEA2FB2A12}"/>
              </a:ext>
            </a:extLst>
          </p:cNvPr>
          <p:cNvSpPr txBox="1">
            <a:spLocks/>
          </p:cNvSpPr>
          <p:nvPr userDrawn="1"/>
        </p:nvSpPr>
        <p:spPr>
          <a:xfrm>
            <a:off x="10276321" y="6293473"/>
            <a:ext cx="771089" cy="365125"/>
          </a:xfrm>
          <a:prstGeom prst="rect">
            <a:avLst/>
          </a:prstGeom>
        </p:spPr>
        <p:txBody>
          <a:bodyPr vert="horz" lIns="91440" tIns="45720" rIns="91440" bIns="45720" rtlCol="0" anchor="ctr"/>
          <a:lstStyle>
            <a:defPPr rtl="0">
              <a:defRPr lang="pt-br"/>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pt-BR" smtClean="0"/>
              <a:pPr/>
              <a:t>‹nº›</a:t>
            </a:fld>
            <a:endParaRPr lang="pt-BR"/>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110F535A-F85E-4A22-8885-5F7B04BA96E7}" type="datetime1">
              <a:rPr lang="pt-BR" noProof="0" smtClean="0"/>
              <a:t>10/12/2021</a:t>
            </a:fld>
            <a:endParaRPr lang="pt-BR" noProof="0"/>
          </a:p>
        </p:txBody>
      </p:sp>
      <p:sp>
        <p:nvSpPr>
          <p:cNvPr id="8" name="Espaço Reservado para Rodapé 4">
            <a:extLst>
              <a:ext uri="{FF2B5EF4-FFF2-40B4-BE49-F238E27FC236}">
                <a16:creationId xmlns:a16="http://schemas.microsoft.com/office/drawing/2014/main" id="{BA488F21-9D83-4730-99A0-2C2943EDF1E9}"/>
              </a:ext>
            </a:extLst>
          </p:cNvPr>
          <p:cNvSpPr txBox="1">
            <a:spLocks/>
          </p:cNvSpPr>
          <p:nvPr userDrawn="1"/>
        </p:nvSpPr>
        <p:spPr>
          <a:xfrm>
            <a:off x="1141411" y="6293474"/>
            <a:ext cx="6239309" cy="365125"/>
          </a:xfrm>
          <a:prstGeom prst="rect">
            <a:avLst/>
          </a:prstGeom>
        </p:spPr>
        <p:txBody>
          <a:bodyPr vert="horz" lIns="91440" tIns="45720" rIns="91440" bIns="45720" rtlCol="0" anchor="ctr"/>
          <a:lstStyle>
            <a:defPPr rtl="0">
              <a:defRPr lang="pt-br"/>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a:t>TCC Grupo 33 - Eng. de Computação</a:t>
            </a:r>
          </a:p>
        </p:txBody>
      </p:sp>
      <p:sp>
        <p:nvSpPr>
          <p:cNvPr id="9" name="Espaço Reservado para o Número do Slide 5">
            <a:extLst>
              <a:ext uri="{FF2B5EF4-FFF2-40B4-BE49-F238E27FC236}">
                <a16:creationId xmlns:a16="http://schemas.microsoft.com/office/drawing/2014/main" id="{D8B9CB3C-8A8C-436B-A8C7-7EC685D5EDC4}"/>
              </a:ext>
            </a:extLst>
          </p:cNvPr>
          <p:cNvSpPr txBox="1">
            <a:spLocks/>
          </p:cNvSpPr>
          <p:nvPr userDrawn="1"/>
        </p:nvSpPr>
        <p:spPr>
          <a:xfrm>
            <a:off x="10276321" y="6293473"/>
            <a:ext cx="771089" cy="365125"/>
          </a:xfrm>
          <a:prstGeom prst="rect">
            <a:avLst/>
          </a:prstGeom>
        </p:spPr>
        <p:txBody>
          <a:bodyPr vert="horz" lIns="91440" tIns="45720" rIns="91440" bIns="45720" rtlCol="0" anchor="ctr"/>
          <a:lstStyle>
            <a:defPPr rtl="0">
              <a:defRPr lang="pt-br"/>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pt-BR" smtClean="0"/>
              <a:pPr/>
              <a:t>‹nº›</a:t>
            </a:fld>
            <a:endParaRPr lang="pt-BR"/>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141411" y="2249486"/>
            <a:ext cx="487839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172200" y="2249485"/>
            <a:ext cx="4875210" cy="823912"/>
          </a:xfrm>
        </p:spPr>
        <p:txBody>
          <a:bodyPr rtlCol="0" anchor="b"/>
          <a:lstStyle>
            <a:lvl1pPr marL="0" indent="0" rtl="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CDAA1676-C84B-44AB-9366-8022B91261AE}" type="datetime1">
              <a:rPr lang="pt-BR" noProof="0" smtClean="0"/>
              <a:t>10/12/2021</a:t>
            </a:fld>
            <a:endParaRPr lang="pt-BR" noProof="0"/>
          </a:p>
        </p:txBody>
      </p:sp>
      <p:sp>
        <p:nvSpPr>
          <p:cNvPr id="8" name="Espaço Reservado para Rodapé 7"/>
          <p:cNvSpPr>
            <a:spLocks noGrp="1"/>
          </p:cNvSpPr>
          <p:nvPr>
            <p:ph type="ftr" sz="quarter" idx="11"/>
          </p:nvPr>
        </p:nvSpPr>
        <p:spPr/>
        <p:txBody>
          <a:bodyPr rtlCol="0"/>
          <a:lstStyle/>
          <a:p>
            <a:pPr rtl="0"/>
            <a:r>
              <a:rPr lang="pt-BR" noProof="0"/>
              <a:t>TCC Grupo 33 - Eng. de Computação</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267C171E-B3BF-4A6A-95B8-D81F1821F201}" type="datetime1">
              <a:rPr lang="pt-BR" noProof="0" smtClean="0"/>
              <a:t>10/12/2021</a:t>
            </a:fld>
            <a:endParaRPr lang="pt-BR" noProof="0"/>
          </a:p>
        </p:txBody>
      </p:sp>
      <p:sp>
        <p:nvSpPr>
          <p:cNvPr id="4" name="Espaço Reservado para Rodapé 3"/>
          <p:cNvSpPr>
            <a:spLocks noGrp="1"/>
          </p:cNvSpPr>
          <p:nvPr>
            <p:ph type="ftr" sz="quarter" idx="11"/>
          </p:nvPr>
        </p:nvSpPr>
        <p:spPr/>
        <p:txBody>
          <a:bodyPr rtlCol="0"/>
          <a:lstStyle/>
          <a:p>
            <a:pPr rtl="0"/>
            <a:r>
              <a:rPr lang="pt-BR" noProof="0"/>
              <a:t>TCC Grupo 33 - Eng. de Computação</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60D6D860-47B2-4CF2-81B8-C61D4EFC7428}" type="datetime1">
              <a:rPr lang="pt-BR" noProof="0" smtClean="0"/>
              <a:t>10/12/2021</a:t>
            </a:fld>
            <a:endParaRPr lang="pt-BR" noProof="0"/>
          </a:p>
        </p:txBody>
      </p:sp>
      <p:sp>
        <p:nvSpPr>
          <p:cNvPr id="3" name="Espaço Reservado para Rodapé 2"/>
          <p:cNvSpPr>
            <a:spLocks noGrp="1"/>
          </p:cNvSpPr>
          <p:nvPr>
            <p:ph type="ftr" sz="quarter" idx="11"/>
          </p:nvPr>
        </p:nvSpPr>
        <p:spPr/>
        <p:txBody>
          <a:bodyPr rtlCol="0"/>
          <a:lstStyle/>
          <a:p>
            <a:pPr rtl="0"/>
            <a:r>
              <a:rPr lang="pt-BR" noProof="0"/>
              <a:t>TCC Grupo 33 - Eng. de Computação</a:t>
            </a:r>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2888DEC7-4400-4278-B733-D53D2200C79D}"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EBCFEB06-74A5-4670-948A-863236C4C06F}" type="datetime1">
              <a:rPr lang="pt-BR" noProof="0" smtClean="0"/>
              <a:t>10/12/2021</a:t>
            </a:fld>
            <a:endParaRPr lang="pt-BR" noProof="0"/>
          </a:p>
        </p:txBody>
      </p:sp>
      <p:sp>
        <p:nvSpPr>
          <p:cNvPr id="6" name="Espaço Reservado para Rodapé 5"/>
          <p:cNvSpPr>
            <a:spLocks noGrp="1"/>
          </p:cNvSpPr>
          <p:nvPr>
            <p:ph type="ftr" sz="quarter" idx="11"/>
          </p:nvPr>
        </p:nvSpPr>
        <p:spPr/>
        <p:txBody>
          <a:bodyPr rtlCol="0"/>
          <a:lstStyle/>
          <a:p>
            <a:pPr rtl="0"/>
            <a:r>
              <a:rPr lang="pt-BR" noProof="0"/>
              <a:t>TCC Grupo 33 - Eng. de Computação</a:t>
            </a:r>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o 8"/>
            <p:cNvGrpSpPr/>
            <p:nvPr/>
          </p:nvGrpSpPr>
          <p:grpSpPr>
            <a:xfrm>
              <a:off x="-14288" y="0"/>
              <a:ext cx="1220788" cy="6858001"/>
              <a:chOff x="-14288" y="0"/>
              <a:chExt cx="1220788" cy="6858001"/>
            </a:xfrm>
            <a:grp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p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1260680-A88F-4F76-8EF7-FBC64B72CB1F}" type="datetime1">
              <a:rPr lang="pt-BR" noProof="0" smtClean="0"/>
              <a:t>10/12/2021</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pt-BR" noProof="0"/>
              <a:t>TCC Grupo 33 - Eng. de Computação</a:t>
            </a:r>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D3E5-C7A3-47DF-A374-46BF83A69904}"/>
              </a:ext>
            </a:extLst>
          </p:cNvPr>
          <p:cNvSpPr>
            <a:spLocks noGrp="1"/>
          </p:cNvSpPr>
          <p:nvPr>
            <p:ph type="ctrTitle"/>
          </p:nvPr>
        </p:nvSpPr>
        <p:spPr>
          <a:xfrm>
            <a:off x="1876424" y="1059875"/>
            <a:ext cx="9792567" cy="2117576"/>
          </a:xfrm>
        </p:spPr>
        <p:txBody>
          <a:bodyPr rtlCol="0">
            <a:normAutofit/>
          </a:bodyPr>
          <a:lstStyle/>
          <a:p>
            <a:pPr algn="ctr" rtl="0"/>
            <a:r>
              <a:rPr lang="pt-BR" sz="4400" dirty="0">
                <a:latin typeface="Rockwell" panose="02060603020205020403" pitchFamily="18" charset="0"/>
              </a:rPr>
              <a:t>SISTEMA DE GERENCIAMENTO DE ASSISTÊNCIAS TÉCNICAS COM JAVA, MYSQL E HIBERNATE</a:t>
            </a:r>
          </a:p>
        </p:txBody>
      </p:sp>
      <p:sp>
        <p:nvSpPr>
          <p:cNvPr id="3" name="Subtítulo 2">
            <a:extLst>
              <a:ext uri="{FF2B5EF4-FFF2-40B4-BE49-F238E27FC236}">
                <a16:creationId xmlns:a16="http://schemas.microsoft.com/office/drawing/2014/main" id="{2E78725B-6E40-4D82-B375-7831D81C29EE}"/>
              </a:ext>
            </a:extLst>
          </p:cNvPr>
          <p:cNvSpPr>
            <a:spLocks noGrp="1"/>
          </p:cNvSpPr>
          <p:nvPr>
            <p:ph type="subTitle" idx="1"/>
          </p:nvPr>
        </p:nvSpPr>
        <p:spPr/>
        <p:txBody>
          <a:bodyPr rtlCol="0">
            <a:noAutofit/>
          </a:bodyPr>
          <a:lstStyle/>
          <a:p>
            <a:pPr algn="ctr" rtl="0">
              <a:spcBef>
                <a:spcPts val="0"/>
              </a:spcBef>
            </a:pPr>
            <a:r>
              <a:rPr lang="pt-BR" dirty="0">
                <a:latin typeface="Tahoma" panose="020B0604030504040204" pitchFamily="34" charset="0"/>
                <a:ea typeface="Tahoma" panose="020B0604030504040204" pitchFamily="34" charset="0"/>
                <a:cs typeface="Tahoma" panose="020B0604030504040204" pitchFamily="34" charset="0"/>
              </a:rPr>
              <a:t>Grupo 33 – Engenharia de computação – Polo Hortolândia</a:t>
            </a:r>
          </a:p>
          <a:p>
            <a:pPr algn="ctr" rtl="0">
              <a:spcBef>
                <a:spcPts val="0"/>
              </a:spcBef>
            </a:pPr>
            <a:endParaRPr lang="pt-BR" sz="600" dirty="0">
              <a:latin typeface="Tahoma" panose="020B0604030504040204" pitchFamily="34" charset="0"/>
              <a:ea typeface="Tahoma" panose="020B0604030504040204" pitchFamily="34" charset="0"/>
              <a:cs typeface="Tahoma" panose="020B0604030504040204" pitchFamily="34" charset="0"/>
            </a:endParaRP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HERBERT HUDSON GONÇALVES TRINDADE - RA 1817498</a:t>
            </a: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JOSAFÁ JOSÉ DOS SANTOS JUNIOR - RA 1804968</a:t>
            </a: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MATHEUS DE FREITAS FUJII - RA 1805141</a:t>
            </a: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VICTOR GARDIM RODRIGUES - RA 1816313</a:t>
            </a: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BRUNO RAFAEL GIMENES - RA 1804160</a:t>
            </a:r>
          </a:p>
          <a:p>
            <a:pPr algn="ctr" rtl="0">
              <a:spcBef>
                <a:spcPts val="0"/>
              </a:spcBef>
            </a:pPr>
            <a:r>
              <a:rPr lang="pt-BR" sz="1800" dirty="0">
                <a:latin typeface="Tahoma" panose="020B0604030504040204" pitchFamily="34" charset="0"/>
                <a:ea typeface="Tahoma" panose="020B0604030504040204" pitchFamily="34" charset="0"/>
                <a:cs typeface="Tahoma" panose="020B0604030504040204" pitchFamily="34" charset="0"/>
              </a:rPr>
              <a:t>GUILHERME RODRIGO DA SILVA - RA 1600376 </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Linha do tempo da computação</a:t>
            </a:r>
          </a:p>
        </p:txBody>
      </p:sp>
      <p:pic>
        <p:nvPicPr>
          <p:cNvPr id="5" name="image4.png">
            <a:extLst>
              <a:ext uri="{FF2B5EF4-FFF2-40B4-BE49-F238E27FC236}">
                <a16:creationId xmlns:a16="http://schemas.microsoft.com/office/drawing/2014/main" id="{227B6C97-7C67-4867-9532-9A6905860B22}"/>
              </a:ext>
            </a:extLst>
          </p:cNvPr>
          <p:cNvPicPr/>
          <p:nvPr/>
        </p:nvPicPr>
        <p:blipFill rotWithShape="1">
          <a:blip r:embed="rId3">
            <a:extLst>
              <a:ext uri="{28A0092B-C50C-407E-A947-70E740481C1C}">
                <a14:useLocalDpi xmlns:a14="http://schemas.microsoft.com/office/drawing/2010/main" val="0"/>
              </a:ext>
            </a:extLst>
          </a:blip>
          <a:srcRect t="-4949" b="-4721"/>
          <a:stretch/>
        </p:blipFill>
        <p:spPr bwMode="auto">
          <a:xfrm>
            <a:off x="2316644" y="2886350"/>
            <a:ext cx="7558711" cy="3600974"/>
          </a:xfrm>
          <a:prstGeom prst="rect">
            <a:avLst/>
          </a:prstGeom>
          <a:ln>
            <a:noFill/>
          </a:ln>
          <a:extLst>
            <a:ext uri="{53640926-AAD7-44D8-BBD7-CCE9431645EC}">
              <a14:shadowObscured xmlns:a14="http://schemas.microsoft.com/office/drawing/2010/main"/>
            </a:ext>
          </a:extLst>
        </p:spPr>
      </p:pic>
      <p:sp>
        <p:nvSpPr>
          <p:cNvPr id="4" name="Espaço Reservado para Número de Slide 3">
            <a:extLst>
              <a:ext uri="{FF2B5EF4-FFF2-40B4-BE49-F238E27FC236}">
                <a16:creationId xmlns:a16="http://schemas.microsoft.com/office/drawing/2014/main" id="{E864291A-3B7C-4B87-8EB8-580F9CC8CFF7}"/>
              </a:ext>
            </a:extLst>
          </p:cNvPr>
          <p:cNvSpPr>
            <a:spLocks noGrp="1"/>
          </p:cNvSpPr>
          <p:nvPr>
            <p:ph type="sldNum" sz="quarter" idx="12"/>
          </p:nvPr>
        </p:nvSpPr>
        <p:spPr/>
        <p:txBody>
          <a:bodyPr/>
          <a:lstStyle/>
          <a:p>
            <a:pPr rtl="0"/>
            <a:fld id="{6D22F896-40B5-4ADD-8801-0D06FADFA095}" type="slidenum">
              <a:rPr lang="pt-BR" noProof="0" smtClean="0"/>
              <a:t>10</a:t>
            </a:fld>
            <a:endParaRPr lang="pt-BR" noProof="0"/>
          </a:p>
        </p:txBody>
      </p:sp>
      <p:sp>
        <p:nvSpPr>
          <p:cNvPr id="6" name="Espaço Reservado para Rodapé 5">
            <a:extLst>
              <a:ext uri="{FF2B5EF4-FFF2-40B4-BE49-F238E27FC236}">
                <a16:creationId xmlns:a16="http://schemas.microsoft.com/office/drawing/2014/main" id="{9F48D68B-31FB-49E3-A9FD-19E07A6865AE}"/>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1723474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Linha do tempo da computação</a:t>
            </a:r>
          </a:p>
        </p:txBody>
      </p:sp>
      <p:pic>
        <p:nvPicPr>
          <p:cNvPr id="5" name="image4.png">
            <a:extLst>
              <a:ext uri="{FF2B5EF4-FFF2-40B4-BE49-F238E27FC236}">
                <a16:creationId xmlns:a16="http://schemas.microsoft.com/office/drawing/2014/main" id="{227B6C97-7C67-4867-9532-9A6905860B22}"/>
              </a:ext>
            </a:extLst>
          </p:cNvPr>
          <p:cNvPicPr/>
          <p:nvPr/>
        </p:nvPicPr>
        <p:blipFill rotWithShape="1">
          <a:blip r:embed="rId3"/>
          <a:srcRect t="-4949" b="-4721"/>
          <a:stretch/>
        </p:blipFill>
        <p:spPr bwMode="auto">
          <a:xfrm>
            <a:off x="2316644" y="2886350"/>
            <a:ext cx="7558711" cy="3600974"/>
          </a:xfrm>
          <a:prstGeom prst="rect">
            <a:avLst/>
          </a:prstGeom>
          <a:ln>
            <a:noFill/>
          </a:ln>
          <a:extLst>
            <a:ext uri="{53640926-AAD7-44D8-BBD7-CCE9431645EC}">
              <a14:shadowObscured xmlns:a14="http://schemas.microsoft.com/office/drawing/2010/main"/>
            </a:ext>
          </a:extLst>
        </p:spPr>
      </p:pic>
      <p:pic>
        <p:nvPicPr>
          <p:cNvPr id="3074" name="Picture 2" descr="Aritmética De ábaco De Madeira Chinesa Vintage 9 Dígitos Ferramenta De  Cálculo Soroban em Promoção | Ofertas na Americanas">
            <a:extLst>
              <a:ext uri="{FF2B5EF4-FFF2-40B4-BE49-F238E27FC236}">
                <a16:creationId xmlns:a16="http://schemas.microsoft.com/office/drawing/2014/main" id="{2A263011-6E5E-4AB1-A75F-92ACA294C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797" y="2929497"/>
            <a:ext cx="1090847" cy="10908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Agrupar 8">
            <a:extLst>
              <a:ext uri="{FF2B5EF4-FFF2-40B4-BE49-F238E27FC236}">
                <a16:creationId xmlns:a16="http://schemas.microsoft.com/office/drawing/2014/main" id="{E712FF81-D4CA-4C5D-A86A-136F8BF787EC}"/>
              </a:ext>
            </a:extLst>
          </p:cNvPr>
          <p:cNvGrpSpPr/>
          <p:nvPr/>
        </p:nvGrpSpPr>
        <p:grpSpPr>
          <a:xfrm>
            <a:off x="852380" y="5299745"/>
            <a:ext cx="1664318" cy="1287710"/>
            <a:chOff x="2407640" y="1249960"/>
            <a:chExt cx="1770077" cy="1359016"/>
          </a:xfrm>
        </p:grpSpPr>
        <p:sp>
          <p:nvSpPr>
            <p:cNvPr id="7" name="Retângulo 6">
              <a:extLst>
                <a:ext uri="{FF2B5EF4-FFF2-40B4-BE49-F238E27FC236}">
                  <a16:creationId xmlns:a16="http://schemas.microsoft.com/office/drawing/2014/main" id="{D1C583F9-3B26-472E-9FA2-4E1E73BD64EF}"/>
                </a:ext>
              </a:extLst>
            </p:cNvPr>
            <p:cNvSpPr/>
            <p:nvPr/>
          </p:nvSpPr>
          <p:spPr>
            <a:xfrm>
              <a:off x="2407640" y="1249960"/>
              <a:ext cx="1770077" cy="13590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503E0F48-2972-49A1-887E-7B41F37DF290}"/>
                </a:ext>
              </a:extLst>
            </p:cNvPr>
            <p:cNvGrpSpPr/>
            <p:nvPr/>
          </p:nvGrpSpPr>
          <p:grpSpPr>
            <a:xfrm>
              <a:off x="2474751" y="1300295"/>
              <a:ext cx="1650862" cy="1258348"/>
              <a:chOff x="2474751" y="1300294"/>
              <a:chExt cx="6769918" cy="5160283"/>
            </a:xfrm>
          </p:grpSpPr>
          <p:pic>
            <p:nvPicPr>
              <p:cNvPr id="3076" name="Picture 4" descr="CRIVO DE ERATÓSTENES - 120 primeiros NÚMEROS PRIMOS - Forma Rápida - YouTube">
                <a:extLst>
                  <a:ext uri="{FF2B5EF4-FFF2-40B4-BE49-F238E27FC236}">
                    <a16:creationId xmlns:a16="http://schemas.microsoft.com/office/drawing/2014/main" id="{83C2100E-F9C5-4290-BCCA-E4C304E9E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474751" y="1300294"/>
                <a:ext cx="2441197" cy="24747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RIVO DE ERATÓSTENES - 120 primeiros NÚMEROS PRIMOS - Forma Rápida - YouTube">
                <a:extLst>
                  <a:ext uri="{FF2B5EF4-FFF2-40B4-BE49-F238E27FC236}">
                    <a16:creationId xmlns:a16="http://schemas.microsoft.com/office/drawing/2014/main" id="{65C09719-70D8-475E-B878-5925D7BF64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915948" y="1357803"/>
                <a:ext cx="4328721" cy="510277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078" name="Picture 6" descr="IV EXPO PEP">
            <a:extLst>
              <a:ext uri="{FF2B5EF4-FFF2-40B4-BE49-F238E27FC236}">
                <a16:creationId xmlns:a16="http://schemas.microsoft.com/office/drawing/2014/main" id="{0C380F7C-CF85-435E-9BE2-B3D8D9B332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5493" y="3158716"/>
            <a:ext cx="1650941" cy="4551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áquina de Pascal (Pascalina)">
            <a:extLst>
              <a:ext uri="{FF2B5EF4-FFF2-40B4-BE49-F238E27FC236}">
                <a16:creationId xmlns:a16="http://schemas.microsoft.com/office/drawing/2014/main" id="{B6A4724A-31C3-42B4-93EA-C677094791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5529" y="5787992"/>
            <a:ext cx="1458971" cy="87841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 História da Interface. Uma visão geral sobre a evolução da… | by Ricardo  Pereira Dias | Contexto Delimitado | Medium">
            <a:extLst>
              <a:ext uri="{FF2B5EF4-FFF2-40B4-BE49-F238E27FC236}">
                <a16:creationId xmlns:a16="http://schemas.microsoft.com/office/drawing/2014/main" id="{7ED7BD0D-6EB4-4611-A0B1-47E26EF7D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190" y="5767053"/>
            <a:ext cx="1052183" cy="889169"/>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11</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
        <p:nvSpPr>
          <p:cNvPr id="16" name="Texto Explicativo: Linha Dobrada com Ênfase 15">
            <a:extLst>
              <a:ext uri="{FF2B5EF4-FFF2-40B4-BE49-F238E27FC236}">
                <a16:creationId xmlns:a16="http://schemas.microsoft.com/office/drawing/2014/main" id="{CE03EED9-A68D-46DC-B676-65BD1AEC4BAC}"/>
              </a:ext>
            </a:extLst>
          </p:cNvPr>
          <p:cNvSpPr/>
          <p:nvPr/>
        </p:nvSpPr>
        <p:spPr>
          <a:xfrm rot="5400000">
            <a:off x="2399757" y="4324549"/>
            <a:ext cx="690846" cy="1090847"/>
          </a:xfrm>
          <a:prstGeom prst="accentCallout2">
            <a:avLst>
              <a:gd name="adj1" fmla="val 94715"/>
              <a:gd name="adj2" fmla="val -9712"/>
              <a:gd name="adj3" fmla="val 138375"/>
              <a:gd name="adj4" fmla="val -46999"/>
              <a:gd name="adj5" fmla="val 144807"/>
              <a:gd name="adj6" fmla="val -90787"/>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exto Explicativo: Linha Dobrada com Ênfase 25">
            <a:extLst>
              <a:ext uri="{FF2B5EF4-FFF2-40B4-BE49-F238E27FC236}">
                <a16:creationId xmlns:a16="http://schemas.microsoft.com/office/drawing/2014/main" id="{6BDE7E10-1E92-4133-A910-44916A5BC40B}"/>
              </a:ext>
            </a:extLst>
          </p:cNvPr>
          <p:cNvSpPr/>
          <p:nvPr/>
        </p:nvSpPr>
        <p:spPr>
          <a:xfrm rot="5400000">
            <a:off x="3435098" y="4196920"/>
            <a:ext cx="690846" cy="979835"/>
          </a:xfrm>
          <a:prstGeom prst="accentCallout2">
            <a:avLst>
              <a:gd name="adj1" fmla="val 94715"/>
              <a:gd name="adj2" fmla="val -9712"/>
              <a:gd name="adj3" fmla="val 128654"/>
              <a:gd name="adj4" fmla="val -59408"/>
              <a:gd name="adj5" fmla="val 82592"/>
              <a:gd name="adj6" fmla="val -111468"/>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Texto Explicativo: Linha Dobrada com Ênfase 26">
            <a:extLst>
              <a:ext uri="{FF2B5EF4-FFF2-40B4-BE49-F238E27FC236}">
                <a16:creationId xmlns:a16="http://schemas.microsoft.com/office/drawing/2014/main" id="{634B1C0B-70F3-4533-9DE3-B6EC45291EB9}"/>
              </a:ext>
            </a:extLst>
          </p:cNvPr>
          <p:cNvSpPr/>
          <p:nvPr/>
        </p:nvSpPr>
        <p:spPr>
          <a:xfrm rot="16200000">
            <a:off x="2794095" y="4561576"/>
            <a:ext cx="622797" cy="837514"/>
          </a:xfrm>
          <a:prstGeom prst="accentCallout2">
            <a:avLst>
              <a:gd name="adj1" fmla="val 2594"/>
              <a:gd name="adj2" fmla="val -9712"/>
              <a:gd name="adj3" fmla="val -15160"/>
              <a:gd name="adj4" fmla="val -46999"/>
              <a:gd name="adj5" fmla="val -18964"/>
              <a:gd name="adj6" fmla="val -44905"/>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Texto Explicativo: Linha Dobrada com Ênfase 27">
            <a:extLst>
              <a:ext uri="{FF2B5EF4-FFF2-40B4-BE49-F238E27FC236}">
                <a16:creationId xmlns:a16="http://schemas.microsoft.com/office/drawing/2014/main" id="{E057693F-9A8D-44DB-91DB-E42AF08CD51F}"/>
              </a:ext>
            </a:extLst>
          </p:cNvPr>
          <p:cNvSpPr/>
          <p:nvPr/>
        </p:nvSpPr>
        <p:spPr>
          <a:xfrm rot="5400000">
            <a:off x="4191649" y="4535566"/>
            <a:ext cx="690846" cy="837514"/>
          </a:xfrm>
          <a:prstGeom prst="accentCallout2">
            <a:avLst>
              <a:gd name="adj1" fmla="val 8281"/>
              <a:gd name="adj2" fmla="val -9712"/>
              <a:gd name="adj3" fmla="val -42455"/>
              <a:gd name="adj4" fmla="val -158677"/>
              <a:gd name="adj5" fmla="val -117908"/>
              <a:gd name="adj6" fmla="val -234176"/>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exto Explicativo: Linha Dobrada com Ênfase 28">
            <a:extLst>
              <a:ext uri="{FF2B5EF4-FFF2-40B4-BE49-F238E27FC236}">
                <a16:creationId xmlns:a16="http://schemas.microsoft.com/office/drawing/2014/main" id="{B2AEA03C-FEBF-4482-B861-BED79315D1B5}"/>
              </a:ext>
            </a:extLst>
          </p:cNvPr>
          <p:cNvSpPr/>
          <p:nvPr/>
        </p:nvSpPr>
        <p:spPr>
          <a:xfrm rot="16200000">
            <a:off x="3763576" y="4643717"/>
            <a:ext cx="622797" cy="689257"/>
          </a:xfrm>
          <a:prstGeom prst="accentCallout2">
            <a:avLst>
              <a:gd name="adj1" fmla="val 2594"/>
              <a:gd name="adj2" fmla="val -9712"/>
              <a:gd name="adj3" fmla="val -15160"/>
              <a:gd name="adj4" fmla="val -46999"/>
              <a:gd name="adj5" fmla="val -7591"/>
              <a:gd name="adj6" fmla="val -84669"/>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Texto Explicativo: Linha Dobrada com Ênfase 29">
            <a:extLst>
              <a:ext uri="{FF2B5EF4-FFF2-40B4-BE49-F238E27FC236}">
                <a16:creationId xmlns:a16="http://schemas.microsoft.com/office/drawing/2014/main" id="{96E3B232-B77B-44F6-B2B4-7132645D2F0C}"/>
              </a:ext>
            </a:extLst>
          </p:cNvPr>
          <p:cNvSpPr/>
          <p:nvPr/>
        </p:nvSpPr>
        <p:spPr>
          <a:xfrm rot="16200000">
            <a:off x="4699095" y="4542526"/>
            <a:ext cx="622797" cy="837514"/>
          </a:xfrm>
          <a:prstGeom prst="accentCallout2">
            <a:avLst>
              <a:gd name="adj1" fmla="val 91303"/>
              <a:gd name="adj2" fmla="val -11241"/>
              <a:gd name="adj3" fmla="val 103119"/>
              <a:gd name="adj4" fmla="val -79116"/>
              <a:gd name="adj5" fmla="val 141394"/>
              <a:gd name="adj6" fmla="val -124434"/>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7744F357-805A-4367-BE8A-44A235EA60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4711" y="1746716"/>
            <a:ext cx="1783324" cy="1312972"/>
          </a:xfrm>
          <a:prstGeom prst="rect">
            <a:avLst/>
          </a:prstGeom>
        </p:spPr>
      </p:pic>
    </p:spTree>
    <p:extLst>
      <p:ext uri="{BB962C8B-B14F-4D97-AF65-F5344CB8AC3E}">
        <p14:creationId xmlns:p14="http://schemas.microsoft.com/office/powerpoint/2010/main" val="314922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Linha do tempo da computação</a:t>
            </a:r>
          </a:p>
        </p:txBody>
      </p:sp>
      <p:pic>
        <p:nvPicPr>
          <p:cNvPr id="5" name="image4.png">
            <a:extLst>
              <a:ext uri="{FF2B5EF4-FFF2-40B4-BE49-F238E27FC236}">
                <a16:creationId xmlns:a16="http://schemas.microsoft.com/office/drawing/2014/main" id="{227B6C97-7C67-4867-9532-9A6905860B22}"/>
              </a:ext>
            </a:extLst>
          </p:cNvPr>
          <p:cNvPicPr/>
          <p:nvPr/>
        </p:nvPicPr>
        <p:blipFill rotWithShape="1">
          <a:blip r:embed="rId3">
            <a:extLst>
              <a:ext uri="{28A0092B-C50C-407E-A947-70E740481C1C}">
                <a14:useLocalDpi xmlns:a14="http://schemas.microsoft.com/office/drawing/2010/main" val="0"/>
              </a:ext>
            </a:extLst>
          </a:blip>
          <a:srcRect t="-4949" b="-4721"/>
          <a:stretch/>
        </p:blipFill>
        <p:spPr bwMode="auto">
          <a:xfrm>
            <a:off x="2316644" y="2886350"/>
            <a:ext cx="7558711" cy="3600974"/>
          </a:xfrm>
          <a:prstGeom prst="rect">
            <a:avLst/>
          </a:prstGeom>
          <a:ln>
            <a:noFill/>
          </a:ln>
          <a:extLst>
            <a:ext uri="{53640926-AAD7-44D8-BBD7-CCE9431645EC}">
              <a14:shadowObscured xmlns:a14="http://schemas.microsoft.com/office/drawing/2010/main"/>
            </a:ext>
          </a:extLst>
        </p:spPr>
      </p:pic>
      <p:pic>
        <p:nvPicPr>
          <p:cNvPr id="3084" name="Picture 12" descr="De Boa na Rede: Válvulas e a Primeira Geração de Computadores">
            <a:extLst>
              <a:ext uri="{FF2B5EF4-FFF2-40B4-BE49-F238E27FC236}">
                <a16:creationId xmlns:a16="http://schemas.microsoft.com/office/drawing/2014/main" id="{1C36E5B3-C66B-4685-8573-D160A534DD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311745" y="2009961"/>
            <a:ext cx="838840" cy="145688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história do ENIAC, um dos pais dos computadores [vídeo] - TecMundo">
            <a:extLst>
              <a:ext uri="{FF2B5EF4-FFF2-40B4-BE49-F238E27FC236}">
                <a16:creationId xmlns:a16="http://schemas.microsoft.com/office/drawing/2014/main" id="{A6F83527-18FB-4F77-AD1D-B628AA927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049" y="6102136"/>
            <a:ext cx="977120" cy="658086"/>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12</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pic>
        <p:nvPicPr>
          <p:cNvPr id="3088" name="Picture 16" descr="G1 &amp;gt; Tecnologia - NOTÍCIAS - &amp;#39;Lançamento&amp;#39; do mouse completa 40 anos">
            <a:extLst>
              <a:ext uri="{FF2B5EF4-FFF2-40B4-BE49-F238E27FC236}">
                <a16:creationId xmlns:a16="http://schemas.microsoft.com/office/drawing/2014/main" id="{CE9E7ADF-AF89-45CA-9DED-CEDBA32A94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597" y="1884504"/>
            <a:ext cx="1481137" cy="92744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Agrupar 12">
            <a:extLst>
              <a:ext uri="{FF2B5EF4-FFF2-40B4-BE49-F238E27FC236}">
                <a16:creationId xmlns:a16="http://schemas.microsoft.com/office/drawing/2014/main" id="{578F5F85-F7ED-4995-9EA8-BF2474C582E5}"/>
              </a:ext>
            </a:extLst>
          </p:cNvPr>
          <p:cNvGrpSpPr/>
          <p:nvPr/>
        </p:nvGrpSpPr>
        <p:grpSpPr>
          <a:xfrm>
            <a:off x="9104745" y="2033490"/>
            <a:ext cx="1171576" cy="1049784"/>
            <a:chOff x="9372600" y="1924050"/>
            <a:chExt cx="1171576" cy="1049784"/>
          </a:xfrm>
        </p:grpSpPr>
        <p:sp>
          <p:nvSpPr>
            <p:cNvPr id="12" name="Retângulo 11">
              <a:extLst>
                <a:ext uri="{FF2B5EF4-FFF2-40B4-BE49-F238E27FC236}">
                  <a16:creationId xmlns:a16="http://schemas.microsoft.com/office/drawing/2014/main" id="{780FFF15-DAA2-4671-9452-A3816DEBF70E}"/>
                </a:ext>
              </a:extLst>
            </p:cNvPr>
            <p:cNvSpPr/>
            <p:nvPr/>
          </p:nvSpPr>
          <p:spPr>
            <a:xfrm>
              <a:off x="9372600" y="1924050"/>
              <a:ext cx="1171575" cy="10497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90" name="Picture 18" descr="NetGaúcha – Soluções em Internet para Arroio do Meio e região.">
              <a:extLst>
                <a:ext uri="{FF2B5EF4-FFF2-40B4-BE49-F238E27FC236}">
                  <a16:creationId xmlns:a16="http://schemas.microsoft.com/office/drawing/2014/main" id="{01B58289-D570-4E85-B9EC-C5CB18FD07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04" r="11672"/>
            <a:stretch/>
          </p:blipFill>
          <p:spPr bwMode="auto">
            <a:xfrm>
              <a:off x="9372600" y="1928415"/>
              <a:ext cx="1171576" cy="104541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Imagem 14">
            <a:extLst>
              <a:ext uri="{FF2B5EF4-FFF2-40B4-BE49-F238E27FC236}">
                <a16:creationId xmlns:a16="http://schemas.microsoft.com/office/drawing/2014/main" id="{644822F3-396B-484D-88A6-A8EA50FDCDB9}"/>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778127" y="4676946"/>
            <a:ext cx="1366513" cy="1314430"/>
          </a:xfrm>
          <a:prstGeom prst="rect">
            <a:avLst/>
          </a:prstGeom>
        </p:spPr>
      </p:pic>
      <p:sp>
        <p:nvSpPr>
          <p:cNvPr id="24" name="Texto Explicativo: Linha Dobrada com Ênfase 23">
            <a:extLst>
              <a:ext uri="{FF2B5EF4-FFF2-40B4-BE49-F238E27FC236}">
                <a16:creationId xmlns:a16="http://schemas.microsoft.com/office/drawing/2014/main" id="{AD060551-84C7-44B2-824C-120F4C0CBDEA}"/>
              </a:ext>
            </a:extLst>
          </p:cNvPr>
          <p:cNvSpPr/>
          <p:nvPr/>
        </p:nvSpPr>
        <p:spPr>
          <a:xfrm rot="5400000">
            <a:off x="5264132" y="4451617"/>
            <a:ext cx="690846" cy="838838"/>
          </a:xfrm>
          <a:prstGeom prst="accentCallout2">
            <a:avLst>
              <a:gd name="adj1" fmla="val 94715"/>
              <a:gd name="adj2" fmla="val -9712"/>
              <a:gd name="adj3" fmla="val 124749"/>
              <a:gd name="adj4" fmla="val -56650"/>
              <a:gd name="adj5" fmla="val 245866"/>
              <a:gd name="adj6" fmla="val -156967"/>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Texto Explicativo: Linha Dobrada com Ênfase 24">
            <a:extLst>
              <a:ext uri="{FF2B5EF4-FFF2-40B4-BE49-F238E27FC236}">
                <a16:creationId xmlns:a16="http://schemas.microsoft.com/office/drawing/2014/main" id="{00AC7DAD-4879-4091-BDC6-B6652BA5EE4F}"/>
              </a:ext>
            </a:extLst>
          </p:cNvPr>
          <p:cNvSpPr/>
          <p:nvPr/>
        </p:nvSpPr>
        <p:spPr>
          <a:xfrm rot="16200000">
            <a:off x="5861404" y="4654370"/>
            <a:ext cx="622797" cy="667950"/>
          </a:xfrm>
          <a:prstGeom prst="accentCallout2">
            <a:avLst>
              <a:gd name="adj1" fmla="val 2594"/>
              <a:gd name="adj2" fmla="val -9712"/>
              <a:gd name="adj3" fmla="val -75253"/>
              <a:gd name="adj4" fmla="val -48528"/>
              <a:gd name="adj5" fmla="val -246922"/>
              <a:gd name="adj6" fmla="val -51023"/>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Texto Explicativo: Linha Dobrada com Ênfase 25">
            <a:extLst>
              <a:ext uri="{FF2B5EF4-FFF2-40B4-BE49-F238E27FC236}">
                <a16:creationId xmlns:a16="http://schemas.microsoft.com/office/drawing/2014/main" id="{077354A2-E511-4D06-BA1E-06E95DAD5BB9}"/>
              </a:ext>
            </a:extLst>
          </p:cNvPr>
          <p:cNvSpPr/>
          <p:nvPr/>
        </p:nvSpPr>
        <p:spPr>
          <a:xfrm rot="5400000">
            <a:off x="8124528" y="3820599"/>
            <a:ext cx="690846" cy="838838"/>
          </a:xfrm>
          <a:prstGeom prst="accentCallout2">
            <a:avLst>
              <a:gd name="adj1" fmla="val 12959"/>
              <a:gd name="adj2" fmla="val -8333"/>
              <a:gd name="adj3" fmla="val -33085"/>
              <a:gd name="adj4" fmla="val -58029"/>
              <a:gd name="adj5" fmla="val -73209"/>
              <a:gd name="adj6" fmla="val -126635"/>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Texto Explicativo: Linha Dobrada com Ênfase 26">
            <a:extLst>
              <a:ext uri="{FF2B5EF4-FFF2-40B4-BE49-F238E27FC236}">
                <a16:creationId xmlns:a16="http://schemas.microsoft.com/office/drawing/2014/main" id="{6B7A3A6A-AE70-47C6-9F1A-80877CB89F0F}"/>
              </a:ext>
            </a:extLst>
          </p:cNvPr>
          <p:cNvSpPr/>
          <p:nvPr/>
        </p:nvSpPr>
        <p:spPr>
          <a:xfrm rot="16200000">
            <a:off x="7990527" y="4569589"/>
            <a:ext cx="622797" cy="837514"/>
          </a:xfrm>
          <a:prstGeom prst="accentCallout2">
            <a:avLst>
              <a:gd name="adj1" fmla="val 87891"/>
              <a:gd name="adj2" fmla="val -8183"/>
              <a:gd name="adj3" fmla="val 116766"/>
              <a:gd name="adj4" fmla="val -71469"/>
              <a:gd name="adj5" fmla="val 221004"/>
              <a:gd name="adj6" fmla="val -70906"/>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Texto Explicativo: Linha Dobrada com Ênfase 27">
            <a:extLst>
              <a:ext uri="{FF2B5EF4-FFF2-40B4-BE49-F238E27FC236}">
                <a16:creationId xmlns:a16="http://schemas.microsoft.com/office/drawing/2014/main" id="{EA01421D-3290-4102-A41D-7F6539D6C07E}"/>
              </a:ext>
            </a:extLst>
          </p:cNvPr>
          <p:cNvSpPr/>
          <p:nvPr/>
        </p:nvSpPr>
        <p:spPr>
          <a:xfrm rot="5400000">
            <a:off x="7502104" y="4411750"/>
            <a:ext cx="690846" cy="838838"/>
          </a:xfrm>
          <a:prstGeom prst="accentCallout2">
            <a:avLst>
              <a:gd name="adj1" fmla="val 87902"/>
              <a:gd name="adj2" fmla="val -9712"/>
              <a:gd name="adj3" fmla="val 82736"/>
              <a:gd name="adj4" fmla="val -99391"/>
              <a:gd name="adj5" fmla="val 21037"/>
              <a:gd name="adj6" fmla="val -239692"/>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218" name="Picture 2" descr="Transistor: o que é, função, onde é usado, origem - Brasil Escola">
            <a:extLst>
              <a:ext uri="{FF2B5EF4-FFF2-40B4-BE49-F238E27FC236}">
                <a16:creationId xmlns:a16="http://schemas.microsoft.com/office/drawing/2014/main" id="{E53C9C1F-6F81-4E8D-9ACD-365C888ABE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5404" y="2072652"/>
            <a:ext cx="1188712" cy="793041"/>
          </a:xfrm>
          <a:prstGeom prst="rect">
            <a:avLst/>
          </a:prstGeom>
          <a:noFill/>
          <a:extLst>
            <a:ext uri="{909E8E84-426E-40DD-AFC4-6F175D3DCCD1}">
              <a14:hiddenFill xmlns:a14="http://schemas.microsoft.com/office/drawing/2010/main">
                <a:solidFill>
                  <a:srgbClr val="FFFFFF"/>
                </a:solidFill>
              </a14:hiddenFill>
            </a:ext>
          </a:extLst>
        </p:spPr>
      </p:pic>
      <p:sp>
        <p:nvSpPr>
          <p:cNvPr id="30" name="Texto Explicativo: Linha Dobrada com Ênfase 29">
            <a:extLst>
              <a:ext uri="{FF2B5EF4-FFF2-40B4-BE49-F238E27FC236}">
                <a16:creationId xmlns:a16="http://schemas.microsoft.com/office/drawing/2014/main" id="{7AFFCC00-3785-4904-BF8C-38FA21203FDB}"/>
              </a:ext>
            </a:extLst>
          </p:cNvPr>
          <p:cNvSpPr/>
          <p:nvPr/>
        </p:nvSpPr>
        <p:spPr>
          <a:xfrm rot="5400000">
            <a:off x="6730462" y="3848033"/>
            <a:ext cx="690846" cy="704446"/>
          </a:xfrm>
          <a:prstGeom prst="accentCallout2">
            <a:avLst>
              <a:gd name="adj1" fmla="val 87902"/>
              <a:gd name="adj2" fmla="val -9712"/>
              <a:gd name="adj3" fmla="val 105722"/>
              <a:gd name="adj4" fmla="val -81467"/>
              <a:gd name="adj5" fmla="val 200870"/>
              <a:gd name="adj6" fmla="val -129393"/>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220" name="Picture 4">
            <a:extLst>
              <a:ext uri="{FF2B5EF4-FFF2-40B4-BE49-F238E27FC236}">
                <a16:creationId xmlns:a16="http://schemas.microsoft.com/office/drawing/2014/main" id="{DF311D94-D2DA-4349-B611-406F327E16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6525" y="5917805"/>
            <a:ext cx="1060731" cy="81524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ircuito Integrado CA 555 - Eletropeças Comercial Eletrônica Ltda.">
            <a:extLst>
              <a:ext uri="{FF2B5EF4-FFF2-40B4-BE49-F238E27FC236}">
                <a16:creationId xmlns:a16="http://schemas.microsoft.com/office/drawing/2014/main" id="{8C44D23E-95F3-4DE1-9671-F28A68029E1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8752522" y="5983003"/>
            <a:ext cx="704446" cy="5810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o Explicativo: Linha Dobrada com Ênfase 32">
            <a:extLst>
              <a:ext uri="{FF2B5EF4-FFF2-40B4-BE49-F238E27FC236}">
                <a16:creationId xmlns:a16="http://schemas.microsoft.com/office/drawing/2014/main" id="{D8005DCF-FD2C-44FB-A570-0BB4C59583FD}"/>
              </a:ext>
            </a:extLst>
          </p:cNvPr>
          <p:cNvSpPr/>
          <p:nvPr/>
        </p:nvSpPr>
        <p:spPr>
          <a:xfrm rot="16200000">
            <a:off x="7228253" y="5029503"/>
            <a:ext cx="622797" cy="557813"/>
          </a:xfrm>
          <a:prstGeom prst="accentCallout2">
            <a:avLst>
              <a:gd name="adj1" fmla="val 89598"/>
              <a:gd name="adj2" fmla="val -11242"/>
              <a:gd name="adj3" fmla="val 136689"/>
              <a:gd name="adj4" fmla="val -94409"/>
              <a:gd name="adj5" fmla="val 248374"/>
              <a:gd name="adj6" fmla="val -95376"/>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Texto Explicativo: Linha Dobrada com Ênfase 33">
            <a:extLst>
              <a:ext uri="{FF2B5EF4-FFF2-40B4-BE49-F238E27FC236}">
                <a16:creationId xmlns:a16="http://schemas.microsoft.com/office/drawing/2014/main" id="{F929DEA6-B7DD-40E1-80EE-C0859E2F1D7E}"/>
              </a:ext>
            </a:extLst>
          </p:cNvPr>
          <p:cNvSpPr/>
          <p:nvPr/>
        </p:nvSpPr>
        <p:spPr>
          <a:xfrm rot="16200000">
            <a:off x="6389938" y="5085464"/>
            <a:ext cx="622797" cy="427633"/>
          </a:xfrm>
          <a:prstGeom prst="accentCallout2">
            <a:avLst>
              <a:gd name="adj1" fmla="val 2594"/>
              <a:gd name="adj2" fmla="val -9712"/>
              <a:gd name="adj3" fmla="val -79708"/>
              <a:gd name="adj4" fmla="val -74528"/>
              <a:gd name="adj5" fmla="val -157827"/>
              <a:gd name="adj6" fmla="val -75493"/>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C1053574-6036-46BB-A476-A5412F161B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62250" y="4982813"/>
            <a:ext cx="916706" cy="589311"/>
          </a:xfrm>
          <a:prstGeom prst="rect">
            <a:avLst/>
          </a:prstGeom>
        </p:spPr>
      </p:pic>
      <p:sp>
        <p:nvSpPr>
          <p:cNvPr id="36" name="Texto Explicativo: Linha Dobrada com Ênfase 35">
            <a:extLst>
              <a:ext uri="{FF2B5EF4-FFF2-40B4-BE49-F238E27FC236}">
                <a16:creationId xmlns:a16="http://schemas.microsoft.com/office/drawing/2014/main" id="{F0125219-6254-486C-AAC1-15C5A49F9627}"/>
              </a:ext>
            </a:extLst>
          </p:cNvPr>
          <p:cNvSpPr/>
          <p:nvPr/>
        </p:nvSpPr>
        <p:spPr>
          <a:xfrm rot="16200000">
            <a:off x="6846589" y="4708750"/>
            <a:ext cx="622797" cy="445464"/>
          </a:xfrm>
          <a:prstGeom prst="accentCallout2">
            <a:avLst>
              <a:gd name="adj1" fmla="val 456"/>
              <a:gd name="adj2" fmla="val -12771"/>
              <a:gd name="adj3" fmla="val 1544"/>
              <a:gd name="adj4" fmla="val -140292"/>
              <a:gd name="adj5" fmla="val -6013"/>
              <a:gd name="adj6" fmla="val -136669"/>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661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Linha do tempo da computação</a:t>
            </a:r>
          </a:p>
        </p:txBody>
      </p:sp>
      <p:pic>
        <p:nvPicPr>
          <p:cNvPr id="5" name="image4.png">
            <a:extLst>
              <a:ext uri="{FF2B5EF4-FFF2-40B4-BE49-F238E27FC236}">
                <a16:creationId xmlns:a16="http://schemas.microsoft.com/office/drawing/2014/main" id="{227B6C97-7C67-4867-9532-9A6905860B22}"/>
              </a:ext>
            </a:extLst>
          </p:cNvPr>
          <p:cNvPicPr/>
          <p:nvPr/>
        </p:nvPicPr>
        <p:blipFill rotWithShape="1">
          <a:blip r:embed="rId3">
            <a:extLst>
              <a:ext uri="{28A0092B-C50C-407E-A947-70E740481C1C}">
                <a14:useLocalDpi xmlns:a14="http://schemas.microsoft.com/office/drawing/2010/main" val="0"/>
              </a:ext>
            </a:extLst>
          </a:blip>
          <a:srcRect t="-4949" b="-4721"/>
          <a:stretch/>
        </p:blipFill>
        <p:spPr bwMode="auto">
          <a:xfrm>
            <a:off x="2316644" y="2886350"/>
            <a:ext cx="7558711" cy="3600974"/>
          </a:xfrm>
          <a:prstGeom prst="rect">
            <a:avLst/>
          </a:prstGeom>
          <a:ln>
            <a:noFill/>
          </a:ln>
          <a:extLst>
            <a:ext uri="{53640926-AAD7-44D8-BBD7-CCE9431645EC}">
              <a14:shadowObscured xmlns:a14="http://schemas.microsoft.com/office/drawing/2010/main"/>
            </a:ext>
          </a:extLst>
        </p:spPr>
      </p:pic>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13</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pic>
        <p:nvPicPr>
          <p:cNvPr id="14" name="Imagem 13">
            <a:extLst>
              <a:ext uri="{FF2B5EF4-FFF2-40B4-BE49-F238E27FC236}">
                <a16:creationId xmlns:a16="http://schemas.microsoft.com/office/drawing/2014/main" id="{4070A577-6700-46AA-8A4E-37391FAEA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3869" y="4329981"/>
            <a:ext cx="1724025" cy="969764"/>
          </a:xfrm>
          <a:prstGeom prst="rect">
            <a:avLst/>
          </a:prstGeom>
        </p:spPr>
      </p:pic>
    </p:spTree>
    <p:extLst>
      <p:ext uri="{BB962C8B-B14F-4D97-AF65-F5344CB8AC3E}">
        <p14:creationId xmlns:p14="http://schemas.microsoft.com/office/powerpoint/2010/main" val="27195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Linguagem Java</a:t>
            </a:r>
          </a:p>
          <a:p>
            <a:pPr lvl="1">
              <a:buSzPct val="90000"/>
              <a:buFont typeface="Wingdings" panose="05000000000000000000" pitchFamily="2" charset="2"/>
              <a:buChar char="Ø"/>
            </a:pPr>
            <a:r>
              <a:rPr lang="pt-BR" sz="1800" dirty="0">
                <a:latin typeface="Arial" panose="020B0604020202020204" pitchFamily="34" charset="0"/>
              </a:rPr>
              <a:t>É uma das linguagens de programação mais populares atualmente, sendo aplicada em diversas áreas no desenvolvimento de software;</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Começou a ser desenvolvida em 1991 pela Sun Microsystems</a:t>
            </a:r>
            <a:r>
              <a:rPr lang="pt-BR" sz="1800" dirty="0">
                <a:effectLst/>
                <a:latin typeface="Arial" panose="020B0604020202020204" pitchFamily="34" charset="0"/>
                <a:ea typeface="Arial" panose="020B0604020202020204" pitchFamily="34" charset="0"/>
                <a:sym typeface="Wingdings" panose="05000000000000000000" pitchFamily="2" charset="2"/>
              </a:rPr>
              <a:t></a:t>
            </a:r>
            <a:r>
              <a:rPr lang="pt-BR" sz="1800" dirty="0">
                <a:effectLst/>
                <a:latin typeface="Arial" panose="020B0604020202020204" pitchFamily="34" charset="0"/>
                <a:ea typeface="Arial" panose="020B0604020202020204" pitchFamily="34" charset="0"/>
              </a:rPr>
              <a:t> “Green Project”;</a:t>
            </a:r>
          </a:p>
          <a:p>
            <a:pPr lvl="1">
              <a:buSzPct val="90000"/>
              <a:buFont typeface="Wingdings" panose="05000000000000000000" pitchFamily="2" charset="2"/>
              <a:buChar char="Ø"/>
            </a:pPr>
            <a:r>
              <a:rPr lang="pt-BR" sz="1800" dirty="0">
                <a:latin typeface="Arial" panose="020B0604020202020204" pitchFamily="34" charset="0"/>
              </a:rPr>
              <a:t>Em  1992, a internet estava se tornando popular </a:t>
            </a:r>
            <a:r>
              <a:rPr lang="pt-BR" sz="1800" dirty="0">
                <a:latin typeface="Arial" panose="020B0604020202020204" pitchFamily="34" charset="0"/>
                <a:sym typeface="Wingdings" panose="05000000000000000000" pitchFamily="2" charset="2"/>
              </a:rPr>
              <a:t></a:t>
            </a:r>
            <a:r>
              <a:rPr lang="pt-BR" sz="1800" dirty="0">
                <a:latin typeface="Arial" panose="020B0604020202020204" pitchFamily="34" charset="0"/>
              </a:rPr>
              <a:t> James Gosling e sua equipe adaptaram a linguagem “Oak” para a internet </a:t>
            </a:r>
            <a:r>
              <a:rPr lang="pt-BR" sz="1800" dirty="0">
                <a:latin typeface="Arial" panose="020B0604020202020204" pitchFamily="34" charset="0"/>
                <a:sym typeface="Wingdings" panose="05000000000000000000" pitchFamily="2" charset="2"/>
              </a:rPr>
              <a:t> Nascia o Java;</a:t>
            </a:r>
          </a:p>
          <a:p>
            <a:pPr lvl="1">
              <a:buSzPct val="90000"/>
              <a:buFont typeface="Wingdings" panose="05000000000000000000" pitchFamily="2" charset="2"/>
              <a:buChar char="Ø"/>
            </a:pPr>
            <a:r>
              <a:rPr lang="pt-BR" sz="1800" dirty="0">
                <a:latin typeface="Arial" panose="020B0604020202020204" pitchFamily="34" charset="0"/>
              </a:rPr>
              <a:t>A linguagem Java foi rapidamente adotada por vários desenvolvedores.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14</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36325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Linguagem Java</a:t>
            </a:r>
          </a:p>
          <a:p>
            <a:pPr lvl="1">
              <a:buSzPct val="90000"/>
              <a:buFont typeface="Wingdings" panose="05000000000000000000" pitchFamily="2" charset="2"/>
              <a:buChar char="Ø"/>
            </a:pPr>
            <a:r>
              <a:rPr lang="pt-BR" sz="1800" dirty="0">
                <a:latin typeface="Arial" panose="020B0604020202020204" pitchFamily="34" charset="0"/>
              </a:rPr>
              <a:t>Para desenvolver aplicações Java podemos utilizar diversas </a:t>
            </a:r>
            <a:r>
              <a:rPr lang="pt-BR" sz="1800" dirty="0" err="1">
                <a:latin typeface="Arial" panose="020B0604020202020204" pitchFamily="34" charset="0"/>
              </a:rPr>
              <a:t>IDEs</a:t>
            </a:r>
            <a:r>
              <a:rPr lang="pt-BR" sz="1800" dirty="0">
                <a:latin typeface="Arial" panose="020B0604020202020204" pitchFamily="34" charset="0"/>
              </a:rPr>
              <a:t>, neste trabalho utilizaremos o </a:t>
            </a:r>
            <a:r>
              <a:rPr lang="pt-BR" sz="1800" dirty="0" err="1">
                <a:latin typeface="Arial" panose="020B0604020202020204" pitchFamily="34" charset="0"/>
              </a:rPr>
              <a:t>Netbeans</a:t>
            </a:r>
            <a:r>
              <a:rPr lang="pt-BR" sz="1800" dirty="0">
                <a:latin typeface="Arial" panose="020B0604020202020204" pitchFamily="34" charset="0"/>
              </a:rPr>
              <a:t>, IDE oficial da linguagem, sendo mantida pela Apache Foundation;</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a:t>
            </a:r>
            <a:r>
              <a:rPr lang="pt-BR" sz="1800" dirty="0" err="1">
                <a:effectLst/>
                <a:latin typeface="Arial" panose="020B0604020202020204" pitchFamily="34" charset="0"/>
                <a:ea typeface="Arial" panose="020B0604020202020204" pitchFamily="34" charset="0"/>
              </a:rPr>
              <a:t>Netbeans</a:t>
            </a:r>
            <a:r>
              <a:rPr lang="pt-BR" sz="1800" dirty="0">
                <a:effectLst/>
                <a:latin typeface="Arial" panose="020B0604020202020204" pitchFamily="34" charset="0"/>
                <a:ea typeface="Arial" panose="020B0604020202020204" pitchFamily="34" charset="0"/>
              </a:rPr>
              <a:t>, que tem código aberto, fornece um ambiente integrado para desenvolver e compilar programas;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a:t>
            </a:r>
            <a:r>
              <a:rPr lang="pt-BR" sz="1800" dirty="0" err="1">
                <a:effectLst/>
                <a:latin typeface="Arial" panose="020B0604020202020204" pitchFamily="34" charset="0"/>
                <a:ea typeface="Arial" panose="020B0604020202020204" pitchFamily="34" charset="0"/>
              </a:rPr>
              <a:t>Netbeans</a:t>
            </a:r>
            <a:r>
              <a:rPr lang="pt-BR" sz="1800" dirty="0">
                <a:effectLst/>
                <a:latin typeface="Arial" panose="020B0604020202020204" pitchFamily="34" charset="0"/>
                <a:ea typeface="Arial" panose="020B0604020202020204" pitchFamily="34" charset="0"/>
              </a:rPr>
              <a:t>, possui um editor de código fonte integrado, com vários recursos, para desenvolvimento em aplicações C e Java e aplicações web, além de possuir suporte a bancos de dados</a:t>
            </a:r>
            <a:endParaRPr lang="pt-BR" sz="1800" dirty="0">
              <a:latin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15</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9860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Bancos de dados relacionais</a:t>
            </a:r>
          </a:p>
          <a:p>
            <a:pPr rtl="0"/>
            <a:r>
              <a:rPr lang="pt-BR" sz="1800" dirty="0">
                <a:effectLst/>
                <a:latin typeface="Arial" panose="020B0604020202020204" pitchFamily="34" charset="0"/>
                <a:ea typeface="Arial" panose="020B0604020202020204" pitchFamily="34" charset="0"/>
              </a:rPr>
              <a:t>Bancos de dados são ferramentas extremamente importantes, permitindo armazenar diversos tipos diferentes de informações, bem como estabelecer relacionamento entre estes dados</a:t>
            </a:r>
            <a:r>
              <a:rPr lang="pt-BR" sz="1800" dirty="0">
                <a:latin typeface="Arial" panose="020B0604020202020204" pitchFamily="34" charset="0"/>
              </a:rPr>
              <a:t>;</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No modelo relacional (também conhecido como SQL) as entidades podem apresentar diversos relacionamentos entre si, isto é feito através de uma chave chamada chave estrangeira, evitando a repetição de informações em cada registro;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16</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18005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Bancos de dados relacionais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Existem diversos sistemas de bancos de dados relacionais como SQL Server, Oracle DB, </a:t>
            </a:r>
            <a:r>
              <a:rPr lang="pt-BR" sz="1800" dirty="0" err="1">
                <a:effectLst/>
                <a:latin typeface="Arial" panose="020B0604020202020204" pitchFamily="34" charset="0"/>
                <a:ea typeface="Arial" panose="020B0604020202020204" pitchFamily="34" charset="0"/>
              </a:rPr>
              <a:t>MariaDB</a:t>
            </a:r>
            <a:r>
              <a:rPr lang="pt-BR" sz="1800" dirty="0">
                <a:effectLst/>
                <a:latin typeface="Arial" panose="020B0604020202020204" pitchFamily="34" charset="0"/>
                <a:ea typeface="Arial" panose="020B0604020202020204" pitchFamily="34" charset="0"/>
              </a:rPr>
              <a:t>, PostgreSQL, </a:t>
            </a:r>
            <a:r>
              <a:rPr lang="pt-BR" sz="1800" dirty="0" err="1">
                <a:effectLst/>
                <a:latin typeface="Arial" panose="020B0604020202020204" pitchFamily="34" charset="0"/>
                <a:ea typeface="Arial" panose="020B0604020202020204" pitchFamily="34" charset="0"/>
              </a:rPr>
              <a:t>SQLite</a:t>
            </a:r>
            <a:r>
              <a:rPr lang="pt-BR" sz="1800" dirty="0">
                <a:effectLst/>
                <a:latin typeface="Arial" panose="020B0604020202020204" pitchFamily="34" charset="0"/>
                <a:ea typeface="Arial" panose="020B0604020202020204" pitchFamily="34" charset="0"/>
              </a:rPr>
              <a:t>, entre outros;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MySQL é um SGDB (Sistema de Gerenciamento de Banco de Dados) extremamente simples de se trabalhar, com suporte a diversas plataformas e foi utilizado neste trabalho.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17</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58897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Design </a:t>
            </a:r>
            <a:r>
              <a:rPr lang="pt-BR" dirty="0" err="1">
                <a:latin typeface="Tahoma" panose="020B0604030504040204" pitchFamily="34" charset="0"/>
                <a:ea typeface="Tahoma" panose="020B0604030504040204" pitchFamily="34" charset="0"/>
                <a:cs typeface="Tahoma" panose="020B0604030504040204" pitchFamily="34" charset="0"/>
              </a:rPr>
              <a:t>pattern</a:t>
            </a:r>
            <a:r>
              <a:rPr lang="pt-BR" dirty="0">
                <a:latin typeface="Tahoma" panose="020B0604030504040204" pitchFamily="34" charset="0"/>
                <a:ea typeface="Tahoma" panose="020B0604030504040204" pitchFamily="34" charset="0"/>
                <a:cs typeface="Tahoma" panose="020B0604030504040204" pitchFamily="34" charset="0"/>
              </a:rPr>
              <a:t> MVC</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Design </a:t>
            </a:r>
            <a:r>
              <a:rPr lang="pt-BR" sz="1800" dirty="0" err="1">
                <a:effectLst/>
                <a:latin typeface="Arial" panose="020B0604020202020204" pitchFamily="34" charset="0"/>
                <a:ea typeface="Arial" panose="020B0604020202020204" pitchFamily="34" charset="0"/>
              </a:rPr>
              <a:t>Pattern</a:t>
            </a:r>
            <a:r>
              <a:rPr lang="pt-BR" sz="1800" dirty="0">
                <a:effectLst/>
                <a:latin typeface="Arial" panose="020B0604020202020204" pitchFamily="34" charset="0"/>
                <a:ea typeface="Arial" panose="020B0604020202020204" pitchFamily="34" charset="0"/>
              </a:rPr>
              <a:t> MVC, é um padrão de arquitetura de desenvolvimento de software no qual as funcionalidades são divididas em três camadas, estas camadas são:</a:t>
            </a:r>
          </a:p>
          <a:p>
            <a:pPr lvl="2">
              <a:buSzPct val="90000"/>
              <a:buFont typeface="Wingdings" panose="05000000000000000000" pitchFamily="2" charset="2"/>
              <a:buChar char="§"/>
            </a:pPr>
            <a:r>
              <a:rPr lang="pt-BR" sz="1600" dirty="0">
                <a:effectLst/>
                <a:latin typeface="Arial" panose="020B0604020202020204" pitchFamily="34" charset="0"/>
                <a:ea typeface="Arial" panose="020B0604020202020204" pitchFamily="34" charset="0"/>
              </a:rPr>
              <a:t>Model (modelo). Camada responsável pelo acesso às tabelas do banco de dados, o mapeamento objeto-relacional é feito nesta camada bem como as funções CRUD (consultas e transações no banco de dados);</a:t>
            </a:r>
          </a:p>
          <a:p>
            <a:pPr lvl="2">
              <a:buSzPct val="90000"/>
              <a:buFont typeface="Wingdings" panose="05000000000000000000" pitchFamily="2" charset="2"/>
              <a:buChar char="§"/>
            </a:pPr>
            <a:r>
              <a:rPr lang="pt-BR" sz="1600" dirty="0" err="1">
                <a:effectLst/>
                <a:latin typeface="Arial" panose="020B0604020202020204" pitchFamily="34" charset="0"/>
                <a:ea typeface="Arial" panose="020B0604020202020204" pitchFamily="34" charset="0"/>
              </a:rPr>
              <a:t>View</a:t>
            </a:r>
            <a:r>
              <a:rPr lang="pt-BR" sz="1600" dirty="0">
                <a:effectLst/>
                <a:latin typeface="Arial" panose="020B0604020202020204" pitchFamily="34" charset="0"/>
                <a:ea typeface="Arial" panose="020B0604020202020204" pitchFamily="34" charset="0"/>
              </a:rPr>
              <a:t> (visão). Camada responsável pela exibição dos dados para o usuário, a interface gráfica, as janelas do software são o principal componente desta camada.</a:t>
            </a:r>
          </a:p>
          <a:p>
            <a:pPr lvl="2">
              <a:buSzPct val="90000"/>
              <a:buFont typeface="Wingdings" panose="05000000000000000000" pitchFamily="2" charset="2"/>
              <a:buChar char="§"/>
            </a:pPr>
            <a:r>
              <a:rPr lang="pt-BR" sz="1600" dirty="0" err="1">
                <a:effectLst/>
                <a:latin typeface="Arial" panose="020B0604020202020204" pitchFamily="34" charset="0"/>
                <a:ea typeface="Arial" panose="020B0604020202020204" pitchFamily="34" charset="0"/>
              </a:rPr>
              <a:t>Controller</a:t>
            </a:r>
            <a:r>
              <a:rPr lang="pt-BR" sz="1600" dirty="0">
                <a:effectLst/>
                <a:latin typeface="Arial" panose="020B0604020202020204" pitchFamily="34" charset="0"/>
                <a:ea typeface="Arial" panose="020B0604020202020204" pitchFamily="34" charset="0"/>
              </a:rPr>
              <a:t> (controle). Camada responsável pelas regras de negócio, ou seja, pela validação das restrições de uso das funcionalidades do software, por exemplo, o nome de um cliente sempre deve ser informado ao criar um novo registro. </a:t>
            </a:r>
          </a:p>
          <a:p>
            <a:pPr lvl="2">
              <a:buSzPct val="90000"/>
              <a:buFont typeface="Wingdings" panose="05000000000000000000" pitchFamily="2" charset="2"/>
              <a:buChar char="§"/>
            </a:pPr>
            <a:endParaRPr lang="pt-BR" sz="1600" dirty="0">
              <a:effectLst/>
              <a:latin typeface="Arial" panose="020B0604020202020204" pitchFamily="34" charset="0"/>
              <a:ea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18</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378640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Design </a:t>
            </a:r>
            <a:r>
              <a:rPr lang="pt-BR" dirty="0" err="1">
                <a:latin typeface="Tahoma" panose="020B0604030504040204" pitchFamily="34" charset="0"/>
                <a:ea typeface="Tahoma" panose="020B0604030504040204" pitchFamily="34" charset="0"/>
                <a:cs typeface="Tahoma" panose="020B0604030504040204" pitchFamily="34" charset="0"/>
              </a:rPr>
              <a:t>pattern</a:t>
            </a:r>
            <a:r>
              <a:rPr lang="pt-BR" dirty="0">
                <a:latin typeface="Tahoma" panose="020B0604030504040204" pitchFamily="34" charset="0"/>
                <a:ea typeface="Tahoma" panose="020B0604030504040204" pitchFamily="34" charset="0"/>
                <a:cs typeface="Tahoma" panose="020B0604030504040204" pitchFamily="34" charset="0"/>
              </a:rPr>
              <a:t> MVC</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Implementação do Design </a:t>
            </a:r>
            <a:r>
              <a:rPr lang="pt-BR" sz="1800" dirty="0" err="1">
                <a:effectLst/>
                <a:latin typeface="Arial" panose="020B0604020202020204" pitchFamily="34" charset="0"/>
                <a:ea typeface="Arial" panose="020B0604020202020204" pitchFamily="34" charset="0"/>
              </a:rPr>
              <a:t>Pattern</a:t>
            </a:r>
            <a:r>
              <a:rPr lang="pt-BR" sz="1800" dirty="0">
                <a:effectLst/>
                <a:latin typeface="Arial" panose="020B0604020202020204" pitchFamily="34" charset="0"/>
                <a:ea typeface="Arial" panose="020B0604020202020204" pitchFamily="34" charset="0"/>
              </a:rPr>
              <a:t> MVC no SIGEAT dentro da IDE </a:t>
            </a:r>
            <a:r>
              <a:rPr lang="pt-BR" sz="1800" dirty="0" err="1">
                <a:effectLst/>
                <a:latin typeface="Arial" panose="020B0604020202020204" pitchFamily="34" charset="0"/>
                <a:ea typeface="Arial" panose="020B0604020202020204" pitchFamily="34" charset="0"/>
              </a:rPr>
              <a:t>Netbeans</a:t>
            </a:r>
            <a:r>
              <a:rPr lang="pt-BR" sz="1800" dirty="0">
                <a:effectLst/>
                <a:latin typeface="Arial" panose="020B0604020202020204" pitchFamily="34" charset="0"/>
                <a:ea typeface="Arial" panose="020B0604020202020204" pitchFamily="34" charset="0"/>
              </a:rPr>
              <a:t>;</a:t>
            </a:r>
          </a:p>
          <a:p>
            <a:pPr lvl="1">
              <a:buSzPct val="90000"/>
              <a:buFont typeface="Wingdings" panose="05000000000000000000" pitchFamily="2" charset="2"/>
              <a:buChar char="Ø"/>
            </a:pPr>
            <a:endParaRPr lang="pt-BR" sz="1800" dirty="0">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effectLst/>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effectLst/>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effectLst/>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mapeamento objeto-relacional fica a cargo do framework </a:t>
            </a:r>
            <a:r>
              <a:rPr lang="pt-BR" sz="1800" dirty="0" err="1">
                <a:effectLst/>
                <a:latin typeface="Arial" panose="020B0604020202020204" pitchFamily="34" charset="0"/>
                <a:ea typeface="Arial" panose="020B0604020202020204" pitchFamily="34" charset="0"/>
              </a:rPr>
              <a:t>Hibernate</a:t>
            </a:r>
            <a:r>
              <a:rPr lang="pt-BR" sz="1800" dirty="0">
                <a:effectLst/>
                <a:latin typeface="Arial" panose="020B0604020202020204" pitchFamily="34" charset="0"/>
                <a:ea typeface="Arial" panose="020B0604020202020204" pitchFamily="34" charset="0"/>
              </a:rPr>
              <a:t> </a:t>
            </a:r>
            <a:r>
              <a:rPr lang="pt-BR" sz="1800" dirty="0">
                <a:latin typeface="Arial" panose="020B0604020202020204" pitchFamily="34" charset="0"/>
                <a:ea typeface="Arial" panose="020B0604020202020204" pitchFamily="34" charset="0"/>
              </a:rPr>
              <a:t>.</a:t>
            </a:r>
            <a:endParaRPr lang="pt-BR" sz="1600" dirty="0">
              <a:effectLst/>
              <a:latin typeface="Arial" panose="020B0604020202020204" pitchFamily="34" charset="0"/>
              <a:ea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19</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pic>
        <p:nvPicPr>
          <p:cNvPr id="6" name="image7.png">
            <a:extLst>
              <a:ext uri="{FF2B5EF4-FFF2-40B4-BE49-F238E27FC236}">
                <a16:creationId xmlns:a16="http://schemas.microsoft.com/office/drawing/2014/main" id="{638C4B0C-36E0-4649-AD6E-3C2E4DBB318F}"/>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483309" y="3410227"/>
            <a:ext cx="2276475" cy="1952625"/>
          </a:xfrm>
          <a:prstGeom prst="rect">
            <a:avLst/>
          </a:prstGeom>
          <a:ln/>
        </p:spPr>
      </p:pic>
    </p:spTree>
    <p:extLst>
      <p:ext uri="{BB962C8B-B14F-4D97-AF65-F5344CB8AC3E}">
        <p14:creationId xmlns:p14="http://schemas.microsoft.com/office/powerpoint/2010/main" val="72068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1. 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Transformação da forma de computar </a:t>
            </a:r>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acompanhando os avanços das áreas da matemática, física, química, engenharia e eletrônica;</a:t>
            </a:r>
          </a:p>
          <a:p>
            <a:pPr rtl="0"/>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Diminuição dos componentes  Diminuição dos computadores  diminuição de custos de produção  </a:t>
            </a:r>
            <a:r>
              <a:rPr lang="pt-BR" u="sng"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Popularização</a:t>
            </a:r>
            <a:endParaRPr lang="pt-BR" u="sng" dirty="0">
              <a:latin typeface="Tahoma" panose="020B0604030504040204" pitchFamily="34" charset="0"/>
              <a:ea typeface="Tahoma" panose="020B0604030504040204" pitchFamily="34" charset="0"/>
              <a:cs typeface="Tahoma" panose="020B0604030504040204" pitchFamily="34" charset="0"/>
            </a:endParaRPr>
          </a:p>
        </p:txBody>
      </p:sp>
      <p:sp>
        <p:nvSpPr>
          <p:cNvPr id="4" name="Espaço Reservado para Número de Slide 3">
            <a:extLst>
              <a:ext uri="{FF2B5EF4-FFF2-40B4-BE49-F238E27FC236}">
                <a16:creationId xmlns:a16="http://schemas.microsoft.com/office/drawing/2014/main" id="{27095AE4-55E1-4CD3-B351-35DD7F687BAA}"/>
              </a:ext>
            </a:extLst>
          </p:cNvPr>
          <p:cNvSpPr>
            <a:spLocks noGrp="1"/>
          </p:cNvSpPr>
          <p:nvPr>
            <p:ph type="sldNum" sz="quarter" idx="12"/>
          </p:nvPr>
        </p:nvSpPr>
        <p:spPr/>
        <p:txBody>
          <a:bodyPr/>
          <a:lstStyle/>
          <a:p>
            <a:pPr rtl="0"/>
            <a:fld id="{6D22F896-40B5-4ADD-8801-0D06FADFA095}" type="slidenum">
              <a:rPr lang="pt-BR" noProof="0" smtClean="0"/>
              <a:t>2</a:t>
            </a:fld>
            <a:endParaRPr lang="pt-BR" noProof="0"/>
          </a:p>
        </p:txBody>
      </p:sp>
      <p:sp>
        <p:nvSpPr>
          <p:cNvPr id="5" name="Espaço Reservado para Rodapé 4">
            <a:extLst>
              <a:ext uri="{FF2B5EF4-FFF2-40B4-BE49-F238E27FC236}">
                <a16:creationId xmlns:a16="http://schemas.microsoft.com/office/drawing/2014/main" id="{FD862603-0897-4E4E-98E6-24ABA7C7F23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2172179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err="1">
                <a:latin typeface="Tahoma" panose="020B0604030504040204" pitchFamily="34" charset="0"/>
                <a:ea typeface="Tahoma" panose="020B0604030504040204" pitchFamily="34" charset="0"/>
                <a:cs typeface="Tahoma" panose="020B0604030504040204" pitchFamily="34" charset="0"/>
              </a:rPr>
              <a:t>Hibernate</a:t>
            </a:r>
            <a:endParaRPr lang="pt-BR" dirty="0">
              <a:latin typeface="Tahoma" panose="020B0604030504040204" pitchFamily="34" charset="0"/>
              <a:ea typeface="Tahoma" panose="020B0604030504040204" pitchFamily="34" charset="0"/>
              <a:cs typeface="Tahoma" panose="020B0604030504040204" pitchFamily="34" charset="0"/>
            </a:endParaRP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a:t>
            </a:r>
            <a:r>
              <a:rPr lang="pt-BR" sz="1800" dirty="0" err="1">
                <a:effectLst/>
                <a:latin typeface="Arial" panose="020B0604020202020204" pitchFamily="34" charset="0"/>
                <a:ea typeface="Arial" panose="020B0604020202020204" pitchFamily="34" charset="0"/>
              </a:rPr>
              <a:t>Hibernate</a:t>
            </a:r>
            <a:r>
              <a:rPr lang="pt-BR" sz="1800" dirty="0">
                <a:effectLst/>
                <a:latin typeface="Arial" panose="020B0604020202020204" pitchFamily="34" charset="0"/>
                <a:ea typeface="Arial" panose="020B0604020202020204" pitchFamily="34" charset="0"/>
              </a:rPr>
              <a:t> é um framework para linguagem Java, utilizado para mapeamento de objetos em um banco de dados;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Este mapeamento facilita principalmente quando é necessário fazer alterações na estrutura do banco de dados, diminuindo a quantidade de código que deve ser escritas;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20</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04303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err="1">
                <a:latin typeface="Tahoma" panose="020B0604030504040204" pitchFamily="34" charset="0"/>
                <a:ea typeface="Tahoma" panose="020B0604030504040204" pitchFamily="34" charset="0"/>
                <a:cs typeface="Tahoma" panose="020B0604030504040204" pitchFamily="34" charset="0"/>
              </a:rPr>
              <a:t>Hibernate</a:t>
            </a:r>
            <a:endParaRPr lang="pt-BR" dirty="0">
              <a:latin typeface="Tahoma" panose="020B0604030504040204" pitchFamily="34" charset="0"/>
              <a:ea typeface="Tahoma" panose="020B0604030504040204" pitchFamily="34" charset="0"/>
              <a:cs typeface="Tahoma" panose="020B0604030504040204" pitchFamily="34" charset="0"/>
            </a:endParaRP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a:t>
            </a:r>
            <a:r>
              <a:rPr lang="pt-BR" sz="1800" dirty="0" err="1">
                <a:effectLst/>
                <a:latin typeface="Arial" panose="020B0604020202020204" pitchFamily="34" charset="0"/>
                <a:ea typeface="Arial" panose="020B0604020202020204" pitchFamily="34" charset="0"/>
              </a:rPr>
              <a:t>Hibernate</a:t>
            </a:r>
            <a:r>
              <a:rPr lang="pt-BR" sz="1800" dirty="0">
                <a:effectLst/>
                <a:latin typeface="Arial" panose="020B0604020202020204" pitchFamily="34" charset="0"/>
                <a:ea typeface="Arial" panose="020B0604020202020204" pitchFamily="34" charset="0"/>
              </a:rPr>
              <a:t> necessita de um arquivo XML para guardar as informações do banco de dados;</a:t>
            </a:r>
          </a:p>
          <a:p>
            <a:pPr lvl="1">
              <a:buSzPct val="90000"/>
              <a:buFont typeface="Wingdings" panose="05000000000000000000" pitchFamily="2" charset="2"/>
              <a:buChar char="Ø"/>
            </a:pPr>
            <a:r>
              <a:rPr lang="pt-BR" sz="1800" dirty="0">
                <a:latin typeface="Arial" panose="020B0604020202020204" pitchFamily="34" charset="0"/>
                <a:ea typeface="Arial" panose="020B0604020202020204" pitchFamily="34" charset="0"/>
              </a:rPr>
              <a:t>Ele </a:t>
            </a:r>
            <a:r>
              <a:rPr lang="pt-BR" sz="1800" dirty="0">
                <a:effectLst/>
                <a:latin typeface="Arial" panose="020B0604020202020204" pitchFamily="34" charset="0"/>
                <a:ea typeface="Arial" panose="020B0604020202020204" pitchFamily="34" charset="0"/>
              </a:rPr>
              <a:t>utiliza o JPA (Java </a:t>
            </a:r>
            <a:r>
              <a:rPr lang="pt-BR" sz="1800" dirty="0" err="1">
                <a:effectLst/>
                <a:latin typeface="Arial" panose="020B0604020202020204" pitchFamily="34" charset="0"/>
                <a:ea typeface="Arial" panose="020B0604020202020204" pitchFamily="34" charset="0"/>
              </a:rPr>
              <a:t>Persistence</a:t>
            </a:r>
            <a:r>
              <a:rPr lang="pt-BR" sz="1800" dirty="0">
                <a:effectLst/>
                <a:latin typeface="Arial" panose="020B0604020202020204" pitchFamily="34" charset="0"/>
                <a:ea typeface="Arial" panose="020B0604020202020204" pitchFamily="34" charset="0"/>
              </a:rPr>
              <a:t> API), API presente no Java </a:t>
            </a:r>
            <a:r>
              <a:rPr lang="pt-BR" sz="1800" dirty="0" err="1">
                <a:effectLst/>
                <a:latin typeface="Arial" panose="020B0604020202020204" pitchFamily="34" charset="0"/>
                <a:ea typeface="Arial" panose="020B0604020202020204" pitchFamily="34" charset="0"/>
              </a:rPr>
              <a:t>Development</a:t>
            </a:r>
            <a:r>
              <a:rPr lang="pt-BR" sz="1800" dirty="0">
                <a:effectLst/>
                <a:latin typeface="Arial" panose="020B0604020202020204" pitchFamily="34" charset="0"/>
                <a:ea typeface="Arial" panose="020B0604020202020204" pitchFamily="34" charset="0"/>
              </a:rPr>
              <a:t> Kit para mapeamento objeto-relacional</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21</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6" name="image3.png">
            <a:extLst>
              <a:ext uri="{FF2B5EF4-FFF2-40B4-BE49-F238E27FC236}">
                <a16:creationId xmlns:a16="http://schemas.microsoft.com/office/drawing/2014/main" id="{00C9F942-4905-4189-8081-7647CB64365A}"/>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830096" y="3918687"/>
            <a:ext cx="2564070" cy="2811142"/>
          </a:xfrm>
          <a:prstGeom prst="rect">
            <a:avLst/>
          </a:prstGeom>
          <a:ln/>
        </p:spPr>
      </p:pic>
    </p:spTree>
    <p:extLst>
      <p:ext uri="{BB962C8B-B14F-4D97-AF65-F5344CB8AC3E}">
        <p14:creationId xmlns:p14="http://schemas.microsoft.com/office/powerpoint/2010/main" val="370122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err="1">
                <a:latin typeface="Tahoma" panose="020B0604030504040204" pitchFamily="34" charset="0"/>
                <a:ea typeface="Tahoma" panose="020B0604030504040204" pitchFamily="34" charset="0"/>
                <a:cs typeface="Tahoma" panose="020B0604030504040204" pitchFamily="34" charset="0"/>
              </a:rPr>
              <a:t>Hibernate</a:t>
            </a:r>
            <a:endParaRPr lang="pt-BR" dirty="0">
              <a:latin typeface="Tahoma" panose="020B0604030504040204" pitchFamily="34" charset="0"/>
              <a:ea typeface="Tahoma" panose="020B0604030504040204" pitchFamily="34" charset="0"/>
              <a:cs typeface="Tahoma" panose="020B0604030504040204" pitchFamily="34" charset="0"/>
            </a:endParaRP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Com poucas linhas de código temos um método que faz a inserção e a atualização de um registro;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22</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6" name="image3.png">
            <a:extLst>
              <a:ext uri="{FF2B5EF4-FFF2-40B4-BE49-F238E27FC236}">
                <a16:creationId xmlns:a16="http://schemas.microsoft.com/office/drawing/2014/main" id="{00C9F942-4905-4189-8081-7647CB64365A}"/>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530341" y="3231194"/>
            <a:ext cx="3008482" cy="3298377"/>
          </a:xfrm>
          <a:prstGeom prst="rect">
            <a:avLst/>
          </a:prstGeom>
          <a:ln/>
        </p:spPr>
      </p:pic>
      <p:pic>
        <p:nvPicPr>
          <p:cNvPr id="7" name="image2.png">
            <a:extLst>
              <a:ext uri="{FF2B5EF4-FFF2-40B4-BE49-F238E27FC236}">
                <a16:creationId xmlns:a16="http://schemas.microsoft.com/office/drawing/2014/main" id="{7F1878AD-3FC8-4AD3-AE48-C030B3734CCF}"/>
              </a:ext>
            </a:extLst>
          </p:cNvPr>
          <p:cNvPicPr/>
          <p:nvPr/>
        </p:nvPicPr>
        <p:blipFill>
          <a:blip r:embed="rId4">
            <a:extLst>
              <a:ext uri="{28A0092B-C50C-407E-A947-70E740481C1C}">
                <a14:useLocalDpi xmlns:a14="http://schemas.microsoft.com/office/drawing/2010/main" val="0"/>
              </a:ext>
            </a:extLst>
          </a:blip>
          <a:srcRect/>
          <a:stretch>
            <a:fillRect/>
          </a:stretch>
        </p:blipFill>
        <p:spPr>
          <a:xfrm>
            <a:off x="6734817" y="3231194"/>
            <a:ext cx="3322195" cy="3298377"/>
          </a:xfrm>
          <a:prstGeom prst="rect">
            <a:avLst/>
          </a:prstGeom>
          <a:ln/>
        </p:spPr>
      </p:pic>
    </p:spTree>
    <p:extLst>
      <p:ext uri="{BB962C8B-B14F-4D97-AF65-F5344CB8AC3E}">
        <p14:creationId xmlns:p14="http://schemas.microsoft.com/office/powerpoint/2010/main" val="1376160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Para o bom desenvolvimento de um software além das boas práticas descritas acima devemos usar práticas de Engenharia de Software, vamos conhecer algumas destas práticas que são importantes no desenvolvimento de software</a:t>
            </a:r>
            <a:endParaRPr lang="pt-BR" sz="1800" dirty="0">
              <a:effectLst/>
              <a:latin typeface="Arial" panose="020B0604020202020204" pitchFamily="34" charset="0"/>
              <a:ea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23</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3811383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Engenharia de Software</a:t>
            </a:r>
          </a:p>
          <a:p>
            <a:pPr lvl="1">
              <a:buSzPct val="90000"/>
              <a:buFont typeface="Wingdings" panose="05000000000000000000" pitchFamily="2" charset="2"/>
              <a:buChar char="Ø"/>
            </a:pPr>
            <a:r>
              <a:rPr lang="pt-BR" sz="1800" dirty="0">
                <a:latin typeface="Arial" panose="020B0604020202020204" pitchFamily="34" charset="0"/>
              </a:rPr>
              <a:t>A engenharia de software é focada no processo de desenvolvimento de software através de princípios, práticas e metodologias que foram evoluindo com o passar do tempo. Tudo isso contribui para que o software apresente os melhores resultados sendo confiável, eficiente e eficaz. Isso facilita qualquer alteração futura que o software precise receber, sem que seja muito caro e trabalhoso.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24</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418526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Linguagem de Modelagem Unificada (UML) </a:t>
            </a:r>
          </a:p>
          <a:p>
            <a:pPr lvl="1">
              <a:buSzPct val="90000"/>
              <a:buFont typeface="Wingdings" panose="05000000000000000000" pitchFamily="2" charset="2"/>
              <a:buChar char="Ø"/>
            </a:pPr>
            <a:r>
              <a:rPr lang="pt-BR" sz="1800" dirty="0">
                <a:latin typeface="Arial" panose="020B0604020202020204" pitchFamily="34" charset="0"/>
              </a:rPr>
              <a:t>O conceito da UML, define um conjunto básico de notações e diagramas, que conseguem representar múltiplas perspectivas estruturais, dinâmicas e estáticas comportamentais do sistema em análise e desenvolvimento;</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A UML, não é considerada uma linguagem de programação e sim uma linguagem de modelagem, que tem por objetivo auxiliar os engenheiros de software a definirem características dos sistemas como, comportamento, dinâmica dos processos, estrutura lógica, e até mesmo necessidades físicas do equipamento;</a:t>
            </a:r>
            <a:endParaRPr lang="pt-BR" sz="1800" dirty="0">
              <a:latin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25</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714679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Linguagem de Modelagem Unificada (UML) </a:t>
            </a:r>
          </a:p>
          <a:p>
            <a:pPr lvl="1">
              <a:buSzPct val="90000"/>
              <a:buFont typeface="Wingdings" panose="05000000000000000000" pitchFamily="2" charset="2"/>
              <a:buChar char="Ø"/>
            </a:pPr>
            <a:r>
              <a:rPr lang="pt-BR" sz="1800" dirty="0">
                <a:latin typeface="Arial" panose="020B0604020202020204" pitchFamily="34" charset="0"/>
              </a:rPr>
              <a:t>Outra ferramenta importante no desenvolvimento de software é o gerenciamento de versões que pode ser feito através do </a:t>
            </a:r>
            <a:r>
              <a:rPr lang="pt-BR" sz="1800" dirty="0" err="1">
                <a:latin typeface="Arial" panose="020B0604020202020204" pitchFamily="34" charset="0"/>
              </a:rPr>
              <a:t>Git</a:t>
            </a:r>
            <a:r>
              <a:rPr lang="pt-BR" sz="1800" dirty="0">
                <a:latin typeface="Arial" panose="020B0604020202020204" pitchFamily="34" charset="0"/>
              </a:rPr>
              <a:t>, que foi desenvolvido por Linus Torvalds, criador do kernel(núcleo) do Linux</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26</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927027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GIT </a:t>
            </a:r>
          </a:p>
          <a:p>
            <a:pPr lvl="1">
              <a:buSzPct val="90000"/>
              <a:buFont typeface="Wingdings" panose="05000000000000000000" pitchFamily="2" charset="2"/>
              <a:buChar char="Ø"/>
            </a:pPr>
            <a:r>
              <a:rPr lang="pt-BR" sz="1800" dirty="0">
                <a:latin typeface="Arial" panose="020B0604020202020204" pitchFamily="34" charset="0"/>
              </a:rPr>
              <a:t>O Repositório GIT, é uma ferramenta utilizada para desenvolvimento de projetos, pelo fato de ser mais orientado a decisões internas que refletem diretamente no modo de utilização. O GIT oferece inicialmente um detalhamento razoável de pontos chaves, podendo ser utilizado de forma mais rápida e confiante;</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27</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1526221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GIT </a:t>
            </a:r>
          </a:p>
          <a:p>
            <a:pPr lvl="1">
              <a:buSzPct val="90000"/>
              <a:buFont typeface="Wingdings" panose="05000000000000000000" pitchFamily="2" charset="2"/>
              <a:buChar char="Ø"/>
            </a:pPr>
            <a:r>
              <a:rPr lang="pt-BR" sz="1800" dirty="0">
                <a:latin typeface="Arial" panose="020B0604020202020204" pitchFamily="34" charset="0"/>
              </a:rPr>
              <a:t>O GIT é um sistema aberto, e pode ser usado para controlar qualquer versão de qualquer formato, as suas vantagens são a velocidade, não precisar ter acesso direto ao servidor, gerencia e unifica modificações simultâneas ao mesmo arquivo;</a:t>
            </a:r>
          </a:p>
          <a:p>
            <a:pPr lvl="1">
              <a:buSzPct val="90000"/>
              <a:buFont typeface="Wingdings" panose="05000000000000000000" pitchFamily="2" charset="2"/>
              <a:buChar char="Ø"/>
            </a:pPr>
            <a:r>
              <a:rPr lang="pt-BR" sz="1800" dirty="0">
                <a:latin typeface="Arial" panose="020B0604020202020204" pitchFamily="34" charset="0"/>
              </a:rPr>
              <a:t>A organização da equipe nas tarefas é uma parte muito importante, podendo ser feito através do aplicativo </a:t>
            </a:r>
            <a:r>
              <a:rPr lang="pt-BR" sz="1800" dirty="0" err="1">
                <a:latin typeface="Arial" panose="020B0604020202020204" pitchFamily="34" charset="0"/>
              </a:rPr>
              <a:t>Trello</a:t>
            </a:r>
            <a:r>
              <a:rPr lang="pt-BR" sz="1800" dirty="0">
                <a:latin typeface="Arial" panose="020B0604020202020204" pitchFamily="34" charset="0"/>
              </a:rPr>
              <a:t>.</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28</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23176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err="1">
                <a:latin typeface="Tahoma" panose="020B0604030504040204" pitchFamily="34" charset="0"/>
                <a:ea typeface="Tahoma" panose="020B0604030504040204" pitchFamily="34" charset="0"/>
                <a:cs typeface="Tahoma" panose="020B0604030504040204" pitchFamily="34" charset="0"/>
              </a:rPr>
              <a:t>Trello</a:t>
            </a:r>
            <a:endParaRPr lang="pt-BR" dirty="0">
              <a:latin typeface="Tahoma" panose="020B0604030504040204" pitchFamily="34" charset="0"/>
              <a:ea typeface="Tahoma" panose="020B0604030504040204" pitchFamily="34" charset="0"/>
              <a:cs typeface="Tahoma" panose="020B0604030504040204" pitchFamily="34" charset="0"/>
            </a:endParaRPr>
          </a:p>
          <a:p>
            <a:pPr lvl="1">
              <a:buSzPct val="90000"/>
              <a:buFont typeface="Wingdings" panose="05000000000000000000" pitchFamily="2" charset="2"/>
              <a:buChar char="Ø"/>
            </a:pPr>
            <a:r>
              <a:rPr lang="pt-BR" sz="1800" dirty="0">
                <a:latin typeface="Arial" panose="020B0604020202020204" pitchFamily="34" charset="0"/>
              </a:rPr>
              <a:t>Para o gerenciamento de projeto, devido seu visual simplificado, gratuidade e flexibilidade, o aplicativo </a:t>
            </a:r>
            <a:r>
              <a:rPr lang="pt-BR" sz="1800" dirty="0" err="1">
                <a:latin typeface="Arial" panose="020B0604020202020204" pitchFamily="34" charset="0"/>
              </a:rPr>
              <a:t>Trello</a:t>
            </a:r>
            <a:r>
              <a:rPr lang="pt-BR" sz="1800" dirty="0">
                <a:latin typeface="Arial" panose="020B0604020202020204" pitchFamily="34" charset="0"/>
              </a:rPr>
              <a:t>, é uma plataforma simples e pode ser personalizada para organizar quaisquer atividades;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a:t>
            </a:r>
            <a:r>
              <a:rPr lang="pt-BR" sz="1800" dirty="0" err="1">
                <a:effectLst/>
                <a:latin typeface="Arial" panose="020B0604020202020204" pitchFamily="34" charset="0"/>
                <a:ea typeface="Arial" panose="020B0604020202020204" pitchFamily="34" charset="0"/>
              </a:rPr>
              <a:t>Trello</a:t>
            </a:r>
            <a:r>
              <a:rPr lang="pt-BR" sz="1800" dirty="0">
                <a:effectLst/>
                <a:latin typeface="Arial" panose="020B0604020202020204" pitchFamily="34" charset="0"/>
                <a:ea typeface="Arial" panose="020B0604020202020204" pitchFamily="34" charset="0"/>
              </a:rPr>
              <a:t> otimiza a eficiência dos fluxos de trabalho, e permite incluir anexos aos cartões de tarefas e o compartilhamento de arquivos externos entre as equipes. O </a:t>
            </a:r>
            <a:r>
              <a:rPr lang="pt-BR" sz="1800" dirty="0" err="1">
                <a:effectLst/>
                <a:latin typeface="Arial" panose="020B0604020202020204" pitchFamily="34" charset="0"/>
                <a:ea typeface="Arial" panose="020B0604020202020204" pitchFamily="34" charset="0"/>
              </a:rPr>
              <a:t>Trello</a:t>
            </a:r>
            <a:r>
              <a:rPr lang="pt-BR" sz="1800" dirty="0">
                <a:effectLst/>
                <a:latin typeface="Arial" panose="020B0604020202020204" pitchFamily="34" charset="0"/>
                <a:ea typeface="Arial" panose="020B0604020202020204" pitchFamily="34" charset="0"/>
              </a:rPr>
              <a:t> também permite integrar com os principais serviços de nuvem como, google drive, </a:t>
            </a:r>
            <a:r>
              <a:rPr lang="pt-BR" sz="1800" dirty="0" err="1">
                <a:effectLst/>
                <a:latin typeface="Arial" panose="020B0604020202020204" pitchFamily="34" charset="0"/>
                <a:ea typeface="Arial" panose="020B0604020202020204" pitchFamily="34" charset="0"/>
              </a:rPr>
              <a:t>dropbox</a:t>
            </a:r>
            <a:r>
              <a:rPr lang="pt-BR" sz="1800" dirty="0">
                <a:effectLst/>
                <a:latin typeface="Arial" panose="020B0604020202020204" pitchFamily="34" charset="0"/>
                <a:ea typeface="Arial" panose="020B0604020202020204" pitchFamily="34" charset="0"/>
              </a:rPr>
              <a:t> e </a:t>
            </a:r>
            <a:r>
              <a:rPr lang="pt-BR" sz="1800" dirty="0" err="1">
                <a:effectLst/>
                <a:latin typeface="Arial" panose="020B0604020202020204" pitchFamily="34" charset="0"/>
                <a:ea typeface="Arial" panose="020B0604020202020204" pitchFamily="34" charset="0"/>
              </a:rPr>
              <a:t>one</a:t>
            </a:r>
            <a:r>
              <a:rPr lang="pt-BR" sz="1800" dirty="0">
                <a:effectLst/>
                <a:latin typeface="Arial" panose="020B0604020202020204" pitchFamily="34" charset="0"/>
                <a:ea typeface="Arial" panose="020B0604020202020204" pitchFamily="34" charset="0"/>
              </a:rPr>
              <a:t> drive;</a:t>
            </a:r>
          </a:p>
          <a:p>
            <a:pPr lvl="1">
              <a:buSzPct val="90000"/>
              <a:buFont typeface="Wingdings" panose="05000000000000000000" pitchFamily="2" charset="2"/>
              <a:buChar char="Ø"/>
            </a:pPr>
            <a:r>
              <a:rPr lang="pt-BR" sz="1800" dirty="0">
                <a:latin typeface="Arial" panose="020B0604020202020204" pitchFamily="34" charset="0"/>
              </a:rPr>
              <a:t>Cada funcionalidade de um software deve ser testada após sua implementação, isto pode ser feito de maneira automatizada através dos testes unitários.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29</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243590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1. 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Popularização</a:t>
            </a:r>
            <a:endParaRPr lang="pt-BR" dirty="0">
              <a:latin typeface="Tahoma" panose="020B0604030504040204" pitchFamily="34" charset="0"/>
              <a:ea typeface="Tahoma" panose="020B0604030504040204" pitchFamily="34" charset="0"/>
              <a:cs typeface="Tahoma" panose="020B0604030504040204" pitchFamily="34" charset="0"/>
            </a:endParaRPr>
          </a:p>
        </p:txBody>
      </p:sp>
      <p:pic>
        <p:nvPicPr>
          <p:cNvPr id="5" name="Imagem 4">
            <a:extLst>
              <a:ext uri="{FF2B5EF4-FFF2-40B4-BE49-F238E27FC236}">
                <a16:creationId xmlns:a16="http://schemas.microsoft.com/office/drawing/2014/main" id="{09E3C00A-E308-481C-94B2-F50B66AA98E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70001" y="2527340"/>
            <a:ext cx="6185139" cy="3514997"/>
          </a:xfrm>
          <a:prstGeom prst="rect">
            <a:avLst/>
          </a:prstGeom>
        </p:spPr>
      </p:pic>
      <p:sp>
        <p:nvSpPr>
          <p:cNvPr id="6" name="Espaço Reservado para Número de Slide 5">
            <a:extLst>
              <a:ext uri="{FF2B5EF4-FFF2-40B4-BE49-F238E27FC236}">
                <a16:creationId xmlns:a16="http://schemas.microsoft.com/office/drawing/2014/main" id="{86A35EFE-33F5-41E4-8A6F-73221DE5ABCA}"/>
              </a:ext>
            </a:extLst>
          </p:cNvPr>
          <p:cNvSpPr>
            <a:spLocks noGrp="1"/>
          </p:cNvSpPr>
          <p:nvPr>
            <p:ph type="sldNum" sz="quarter" idx="12"/>
          </p:nvPr>
        </p:nvSpPr>
        <p:spPr/>
        <p:txBody>
          <a:bodyPr/>
          <a:lstStyle/>
          <a:p>
            <a:pPr rtl="0"/>
            <a:fld id="{6D22F896-40B5-4ADD-8801-0D06FADFA095}" type="slidenum">
              <a:rPr lang="pt-BR" noProof="0" smtClean="0"/>
              <a:t>3</a:t>
            </a:fld>
            <a:endParaRPr lang="pt-BR" noProof="0"/>
          </a:p>
        </p:txBody>
      </p:sp>
      <p:sp>
        <p:nvSpPr>
          <p:cNvPr id="7" name="Espaço Reservado para Rodapé 6">
            <a:extLst>
              <a:ext uri="{FF2B5EF4-FFF2-40B4-BE49-F238E27FC236}">
                <a16:creationId xmlns:a16="http://schemas.microsoft.com/office/drawing/2014/main" id="{EFF48187-D149-4E8C-942D-3CCC2138732B}"/>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1360697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2" y="2249487"/>
            <a:ext cx="5707063" cy="3541714"/>
          </a:xfrm>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Testes unitários</a:t>
            </a:r>
          </a:p>
          <a:p>
            <a:pPr lvl="1">
              <a:buSzPct val="90000"/>
              <a:buFont typeface="Wingdings" panose="05000000000000000000" pitchFamily="2" charset="2"/>
              <a:buChar char="Ø"/>
            </a:pPr>
            <a:r>
              <a:rPr lang="pt-BR" sz="1800" dirty="0">
                <a:latin typeface="Arial" panose="020B0604020202020204" pitchFamily="34" charset="0"/>
              </a:rPr>
              <a:t>O teste de software é um processo realizado para avaliar se as especificações e funcionamento estão corretos para o ambiente o qual foi projetado;</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O nível dos testes unitários tem como objetivo, explorar a menor unidade do projeto, procurando por falhas que são causadas por defeitos de lógica e de implementação, separadamente em cada módulo;</a:t>
            </a:r>
            <a:endParaRPr lang="pt-BR" sz="1800" dirty="0">
              <a:latin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30</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6" name="image18.png">
            <a:extLst>
              <a:ext uri="{FF2B5EF4-FFF2-40B4-BE49-F238E27FC236}">
                <a16:creationId xmlns:a16="http://schemas.microsoft.com/office/drawing/2014/main" id="{57D06DBE-2D8A-4E8E-A8B8-162292C3ADEB}"/>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6848475" y="1710849"/>
            <a:ext cx="4887595" cy="46189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6273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3. FUNDAMENTAÇÃO TEÓRICA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10164762" cy="3541714"/>
          </a:xfrm>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Testes unitários</a:t>
            </a:r>
          </a:p>
          <a:p>
            <a:pPr lvl="1">
              <a:buSzPct val="90000"/>
              <a:buFont typeface="Wingdings" panose="05000000000000000000" pitchFamily="2" charset="2"/>
              <a:buChar char="Ø"/>
            </a:pPr>
            <a:endParaRPr lang="pt-BR" sz="1800" dirty="0">
              <a:effectLst/>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endParaRPr lang="pt-BR" sz="1800" dirty="0">
              <a:latin typeface="Arial" panose="020B0604020202020204" pitchFamily="34" charset="0"/>
              <a:ea typeface="Arial" panose="020B0604020202020204" pitchFamily="34" charset="0"/>
            </a:endParaRP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Está sendo verificado se não estamos recebendo uma lista de clientes vazia, o que acarretaria em um erro </a:t>
            </a:r>
          </a:p>
          <a:p>
            <a:pPr lvl="1">
              <a:buSzPct val="90000"/>
              <a:buFont typeface="Wingdings" panose="05000000000000000000" pitchFamily="2" charset="2"/>
              <a:buChar char="Ø"/>
            </a:pPr>
            <a:r>
              <a:rPr lang="pt-BR" sz="1800" dirty="0">
                <a:latin typeface="Arial" panose="020B0604020202020204" pitchFamily="34" charset="0"/>
                <a:ea typeface="Arial" panose="020B0604020202020204" pitchFamily="34" charset="0"/>
              </a:rPr>
              <a:t>E</a:t>
            </a:r>
            <a:r>
              <a:rPr lang="pt-BR" sz="1800" dirty="0">
                <a:effectLst/>
                <a:latin typeface="Arial" panose="020B0604020202020204" pitchFamily="34" charset="0"/>
                <a:ea typeface="Arial" panose="020B0604020202020204" pitchFamily="34" charset="0"/>
              </a:rPr>
              <a:t>rros indicam que o método testado está com problemas no seu código e deve ser verificado, não sendo capazes de identificar erros de mau uso</a:t>
            </a:r>
          </a:p>
          <a:p>
            <a:pPr lvl="1">
              <a:buSzPct val="90000"/>
              <a:buFont typeface="Wingdings" panose="05000000000000000000" pitchFamily="2" charset="2"/>
              <a:buChar char="Ø"/>
            </a:pPr>
            <a:r>
              <a:rPr lang="pt-BR" sz="1800" dirty="0">
                <a:latin typeface="Arial" panose="020B0604020202020204" pitchFamily="34" charset="0"/>
                <a:ea typeface="Arial" panose="020B0604020202020204" pitchFamily="34" charset="0"/>
              </a:rPr>
              <a:t>É </a:t>
            </a:r>
            <a:r>
              <a:rPr lang="pt-BR" sz="1800" dirty="0">
                <a:effectLst/>
                <a:latin typeface="Arial" panose="020B0604020202020204" pitchFamily="34" charset="0"/>
                <a:ea typeface="Arial" panose="020B0604020202020204" pitchFamily="34" charset="0"/>
              </a:rPr>
              <a:t>impossível testar todas entradas ou saídas possíveis, dependendo do método a ser testado isso seria computacionalmente inviável</a:t>
            </a:r>
            <a:endParaRPr lang="pt-BR" sz="1800" dirty="0">
              <a:latin typeface="Arial" panose="020B0604020202020204" pitchFamily="34" charset="0"/>
            </a:endParaRP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31</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7" name="image16.png">
            <a:extLst>
              <a:ext uri="{FF2B5EF4-FFF2-40B4-BE49-F238E27FC236}">
                <a16:creationId xmlns:a16="http://schemas.microsoft.com/office/drawing/2014/main" id="{8436307B-FB98-4356-A7DA-8E0A04282016}"/>
              </a:ext>
            </a:extLst>
          </p:cNvPr>
          <p:cNvPicPr/>
          <p:nvPr/>
        </p:nvPicPr>
        <p:blipFill>
          <a:blip r:embed="rId3">
            <a:extLst>
              <a:ext uri="{28A0092B-C50C-407E-A947-70E740481C1C}">
                <a14:useLocalDpi xmlns:a14="http://schemas.microsoft.com/office/drawing/2010/main" val="0"/>
              </a:ext>
            </a:extLst>
          </a:blip>
          <a:srcRect/>
          <a:stretch>
            <a:fillRect/>
          </a:stretch>
        </p:blipFill>
        <p:spPr>
          <a:xfrm>
            <a:off x="6223794" y="1942136"/>
            <a:ext cx="2943225" cy="1314450"/>
          </a:xfrm>
          <a:prstGeom prst="rect">
            <a:avLst/>
          </a:prstGeom>
          <a:ln/>
        </p:spPr>
      </p:pic>
    </p:spTree>
    <p:extLst>
      <p:ext uri="{BB962C8B-B14F-4D97-AF65-F5344CB8AC3E}">
        <p14:creationId xmlns:p14="http://schemas.microsoft.com/office/powerpoint/2010/main" val="1213069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Análise e levantamento de requisitos </a:t>
            </a:r>
          </a:p>
          <a:p>
            <a:pPr lvl="1"/>
            <a:r>
              <a:rPr lang="pt-BR" dirty="0">
                <a:latin typeface="Tahoma" panose="020B0604030504040204" pitchFamily="34" charset="0"/>
                <a:ea typeface="Tahoma" panose="020B0604030504040204" pitchFamily="34" charset="0"/>
                <a:cs typeface="Tahoma" panose="020B0604030504040204" pitchFamily="34" charset="0"/>
              </a:rPr>
              <a:t>Situação problema: assistência técnica especializada com 4 funcionários (1 atendente e 3 técnicos), além do dono;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32</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3092330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Fluxograma de processo</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33</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6" name="Imagem 5">
            <a:extLst>
              <a:ext uri="{FF2B5EF4-FFF2-40B4-BE49-F238E27FC236}">
                <a16:creationId xmlns:a16="http://schemas.microsoft.com/office/drawing/2014/main" id="{25F620A1-AF93-4B2A-87B7-0B8CFE6480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7155" y="842923"/>
            <a:ext cx="3738114" cy="5633112"/>
          </a:xfrm>
          <a:prstGeom prst="rect">
            <a:avLst/>
          </a:prstGeom>
          <a:noFill/>
        </p:spPr>
      </p:pic>
    </p:spTree>
    <p:extLst>
      <p:ext uri="{BB962C8B-B14F-4D97-AF65-F5344CB8AC3E}">
        <p14:creationId xmlns:p14="http://schemas.microsoft.com/office/powerpoint/2010/main" val="149564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Restrições do Sistema:</a:t>
            </a:r>
          </a:p>
          <a:p>
            <a:pPr lvl="1">
              <a:buSzPct val="90000"/>
              <a:buFont typeface="Wingdings" panose="05000000000000000000" pitchFamily="2" charset="2"/>
              <a:buChar char="Ø"/>
            </a:pPr>
            <a:r>
              <a:rPr lang="pt-BR" sz="1800" dirty="0">
                <a:latin typeface="Arial" panose="020B0604020202020204" pitchFamily="34" charset="0"/>
              </a:rPr>
              <a:t>Não pode haver nenhuma OS sem cliente vinculado.</a:t>
            </a:r>
          </a:p>
          <a:p>
            <a:pPr lvl="1">
              <a:buSzPct val="90000"/>
              <a:buFont typeface="Wingdings" panose="05000000000000000000" pitchFamily="2" charset="2"/>
              <a:buChar char="Ø"/>
            </a:pPr>
            <a:r>
              <a:rPr lang="pt-BR" sz="1800" dirty="0">
                <a:latin typeface="Arial" panose="020B0604020202020204" pitchFamily="34" charset="0"/>
              </a:rPr>
              <a:t>O sistema deverá gerar automaticamente data e hora da emissão da OS.</a:t>
            </a:r>
          </a:p>
          <a:p>
            <a:pPr lvl="1">
              <a:buSzPct val="90000"/>
              <a:buFont typeface="Wingdings" panose="05000000000000000000" pitchFamily="2" charset="2"/>
              <a:buChar char="Ø"/>
            </a:pPr>
            <a:r>
              <a:rPr lang="pt-BR" sz="1800" dirty="0">
                <a:latin typeface="Arial" panose="020B0604020202020204" pitchFamily="34" charset="0"/>
              </a:rPr>
              <a:t>Somente o gestor pode ter acesso ao relatório de serviços.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34</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146445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Modelo de Banco de Dados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35</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6" name="image6.png">
            <a:extLst>
              <a:ext uri="{FF2B5EF4-FFF2-40B4-BE49-F238E27FC236}">
                <a16:creationId xmlns:a16="http://schemas.microsoft.com/office/drawing/2014/main" id="{D97EE894-373B-42BC-A998-548C66932E4F}"/>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581525" y="2994337"/>
            <a:ext cx="4533900" cy="3048000"/>
          </a:xfrm>
          <a:prstGeom prst="rect">
            <a:avLst/>
          </a:prstGeom>
          <a:ln/>
        </p:spPr>
      </p:pic>
    </p:spTree>
    <p:extLst>
      <p:ext uri="{BB962C8B-B14F-4D97-AF65-F5344CB8AC3E}">
        <p14:creationId xmlns:p14="http://schemas.microsoft.com/office/powerpoint/2010/main" val="391840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casos de uso </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36</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7" name="image23.png">
            <a:extLst>
              <a:ext uri="{FF2B5EF4-FFF2-40B4-BE49-F238E27FC236}">
                <a16:creationId xmlns:a16="http://schemas.microsoft.com/office/drawing/2014/main" id="{2BAE30FE-EFE4-48E4-97C5-3C92251533F3}"/>
              </a:ext>
            </a:extLst>
          </p:cNvPr>
          <p:cNvPicPr/>
          <p:nvPr/>
        </p:nvPicPr>
        <p:blipFill>
          <a:blip r:embed="rId3"/>
          <a:srcRect/>
          <a:stretch>
            <a:fillRect/>
          </a:stretch>
        </p:blipFill>
        <p:spPr>
          <a:xfrm>
            <a:off x="2266950" y="3634581"/>
            <a:ext cx="514350" cy="771525"/>
          </a:xfrm>
          <a:prstGeom prst="rect">
            <a:avLst/>
          </a:prstGeom>
          <a:ln/>
        </p:spPr>
      </p:pic>
      <p:sp>
        <p:nvSpPr>
          <p:cNvPr id="4" name="CaixaDeTexto 3">
            <a:extLst>
              <a:ext uri="{FF2B5EF4-FFF2-40B4-BE49-F238E27FC236}">
                <a16:creationId xmlns:a16="http://schemas.microsoft.com/office/drawing/2014/main" id="{E1EFC34E-449E-4E57-9FC2-17C370C4B696}"/>
              </a:ext>
            </a:extLst>
          </p:cNvPr>
          <p:cNvSpPr txBox="1"/>
          <p:nvPr/>
        </p:nvSpPr>
        <p:spPr>
          <a:xfrm>
            <a:off x="2081212" y="3211751"/>
            <a:ext cx="885825" cy="369332"/>
          </a:xfrm>
          <a:prstGeom prst="rect">
            <a:avLst/>
          </a:prstGeom>
          <a:noFill/>
        </p:spPr>
        <p:txBody>
          <a:bodyPr wrap="square" rtlCol="0">
            <a:spAutoFit/>
          </a:bodyPr>
          <a:lstStyle/>
          <a:p>
            <a:pPr algn="ctr"/>
            <a:r>
              <a:rPr lang="pt-BR" dirty="0"/>
              <a:t>Ator</a:t>
            </a:r>
          </a:p>
        </p:txBody>
      </p:sp>
      <p:pic>
        <p:nvPicPr>
          <p:cNvPr id="9" name="image8.png">
            <a:extLst>
              <a:ext uri="{FF2B5EF4-FFF2-40B4-BE49-F238E27FC236}">
                <a16:creationId xmlns:a16="http://schemas.microsoft.com/office/drawing/2014/main" id="{C8F34589-7C4C-45A6-A652-0690112FB0E2}"/>
              </a:ext>
            </a:extLst>
          </p:cNvPr>
          <p:cNvPicPr/>
          <p:nvPr/>
        </p:nvPicPr>
        <p:blipFill>
          <a:blip r:embed="rId4"/>
          <a:srcRect/>
          <a:stretch>
            <a:fillRect/>
          </a:stretch>
        </p:blipFill>
        <p:spPr>
          <a:xfrm>
            <a:off x="5628480" y="3539330"/>
            <a:ext cx="2943225" cy="962025"/>
          </a:xfrm>
          <a:prstGeom prst="rect">
            <a:avLst/>
          </a:prstGeom>
          <a:ln/>
        </p:spPr>
      </p:pic>
      <p:sp>
        <p:nvSpPr>
          <p:cNvPr id="12" name="CaixaDeTexto 11">
            <a:extLst>
              <a:ext uri="{FF2B5EF4-FFF2-40B4-BE49-F238E27FC236}">
                <a16:creationId xmlns:a16="http://schemas.microsoft.com/office/drawing/2014/main" id="{423BC2F5-08C1-41A5-B0A8-88216FFFBEEE}"/>
              </a:ext>
            </a:extLst>
          </p:cNvPr>
          <p:cNvSpPr txBox="1"/>
          <p:nvPr/>
        </p:nvSpPr>
        <p:spPr>
          <a:xfrm>
            <a:off x="5410200" y="3169998"/>
            <a:ext cx="3381375" cy="369332"/>
          </a:xfrm>
          <a:prstGeom prst="rect">
            <a:avLst/>
          </a:prstGeom>
          <a:noFill/>
        </p:spPr>
        <p:txBody>
          <a:bodyPr wrap="square" rtlCol="0">
            <a:spAutoFit/>
          </a:bodyPr>
          <a:lstStyle/>
          <a:p>
            <a:pPr algn="ctr"/>
            <a:r>
              <a:rPr lang="pt-BR" dirty="0"/>
              <a:t>Caso de uso associado à um Ator</a:t>
            </a:r>
          </a:p>
        </p:txBody>
      </p:sp>
    </p:spTree>
    <p:extLst>
      <p:ext uri="{BB962C8B-B14F-4D97-AF65-F5344CB8AC3E}">
        <p14:creationId xmlns:p14="http://schemas.microsoft.com/office/powerpoint/2010/main" val="1921935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casos de uso </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37</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13" name="image12.png">
            <a:extLst>
              <a:ext uri="{FF2B5EF4-FFF2-40B4-BE49-F238E27FC236}">
                <a16:creationId xmlns:a16="http://schemas.microsoft.com/office/drawing/2014/main" id="{AEC1CED3-64A0-4A52-8B6D-E0DF11D447E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261065" y="3280382"/>
            <a:ext cx="4821555" cy="2959100"/>
          </a:xfrm>
          <a:prstGeom prst="rect">
            <a:avLst/>
          </a:prstGeom>
          <a:ln/>
        </p:spPr>
      </p:pic>
      <p:sp>
        <p:nvSpPr>
          <p:cNvPr id="14" name="CaixaDeTexto 13">
            <a:extLst>
              <a:ext uri="{FF2B5EF4-FFF2-40B4-BE49-F238E27FC236}">
                <a16:creationId xmlns:a16="http://schemas.microsoft.com/office/drawing/2014/main" id="{AF6E199B-2417-4675-9003-53F95A7EC66C}"/>
              </a:ext>
            </a:extLst>
          </p:cNvPr>
          <p:cNvSpPr txBox="1"/>
          <p:nvPr/>
        </p:nvSpPr>
        <p:spPr>
          <a:xfrm>
            <a:off x="4261065" y="2911050"/>
            <a:ext cx="4821555" cy="369332"/>
          </a:xfrm>
          <a:prstGeom prst="rect">
            <a:avLst/>
          </a:prstGeom>
          <a:noFill/>
        </p:spPr>
        <p:txBody>
          <a:bodyPr wrap="square">
            <a:spAutoFit/>
          </a:bodyPr>
          <a:lstStyle/>
          <a:p>
            <a:pPr algn="ctr"/>
            <a:r>
              <a:rPr lang="pt-BR" sz="1800" dirty="0">
                <a:effectLst/>
                <a:latin typeface="Calibri" panose="020F0502020204030204" pitchFamily="34" charset="0"/>
                <a:ea typeface="Calibri" panose="020F0502020204030204" pitchFamily="34" charset="0"/>
              </a:rPr>
              <a:t>Diagrama de casos de uso do SIGEAT</a:t>
            </a:r>
            <a:endParaRPr lang="pt-BR" dirty="0"/>
          </a:p>
        </p:txBody>
      </p:sp>
    </p:spTree>
    <p:extLst>
      <p:ext uri="{BB962C8B-B14F-4D97-AF65-F5344CB8AC3E}">
        <p14:creationId xmlns:p14="http://schemas.microsoft.com/office/powerpoint/2010/main" val="2616024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classes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38</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9" name="image22.png">
            <a:extLst>
              <a:ext uri="{FF2B5EF4-FFF2-40B4-BE49-F238E27FC236}">
                <a16:creationId xmlns:a16="http://schemas.microsoft.com/office/drawing/2014/main" id="{9D70591E-1AAC-4D4E-A2C3-9E6184F9DECE}"/>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796982" y="3429000"/>
            <a:ext cx="4598035" cy="1956435"/>
          </a:xfrm>
          <a:prstGeom prst="rect">
            <a:avLst/>
          </a:prstGeom>
          <a:ln/>
        </p:spPr>
      </p:pic>
      <p:sp>
        <p:nvSpPr>
          <p:cNvPr id="12" name="CaixaDeTexto 11">
            <a:extLst>
              <a:ext uri="{FF2B5EF4-FFF2-40B4-BE49-F238E27FC236}">
                <a16:creationId xmlns:a16="http://schemas.microsoft.com/office/drawing/2014/main" id="{A622A7FB-8D28-4904-AEEA-01C42F0175F7}"/>
              </a:ext>
            </a:extLst>
          </p:cNvPr>
          <p:cNvSpPr txBox="1"/>
          <p:nvPr/>
        </p:nvSpPr>
        <p:spPr>
          <a:xfrm>
            <a:off x="3041649" y="3059668"/>
            <a:ext cx="6105524" cy="369332"/>
          </a:xfrm>
          <a:prstGeom prst="rect">
            <a:avLst/>
          </a:prstGeom>
          <a:noFill/>
        </p:spPr>
        <p:txBody>
          <a:bodyPr wrap="square">
            <a:spAutoFit/>
          </a:bodyPr>
          <a:lstStyle/>
          <a:p>
            <a:pPr algn="ctr"/>
            <a:r>
              <a:rPr lang="pt-BR" sz="1800" dirty="0">
                <a:effectLst/>
                <a:latin typeface="Calibri" panose="020F0502020204030204" pitchFamily="34" charset="0"/>
                <a:ea typeface="Calibri" panose="020F0502020204030204" pitchFamily="34" charset="0"/>
              </a:rPr>
              <a:t>Classes de mapeamento objeto-relacional do SIGEAT</a:t>
            </a:r>
            <a:endParaRPr lang="pt-BR" dirty="0"/>
          </a:p>
        </p:txBody>
      </p:sp>
    </p:spTree>
    <p:extLst>
      <p:ext uri="{BB962C8B-B14F-4D97-AF65-F5344CB8AC3E}">
        <p14:creationId xmlns:p14="http://schemas.microsoft.com/office/powerpoint/2010/main" val="2987371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classes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39</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8" name="image21.png">
            <a:extLst>
              <a:ext uri="{FF2B5EF4-FFF2-40B4-BE49-F238E27FC236}">
                <a16:creationId xmlns:a16="http://schemas.microsoft.com/office/drawing/2014/main" id="{B1C703A7-9BEA-4340-A0D7-5C2A0BE5FEA5}"/>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085907" y="3129887"/>
            <a:ext cx="5582285" cy="3109595"/>
          </a:xfrm>
          <a:prstGeom prst="rect">
            <a:avLst/>
          </a:prstGeom>
          <a:ln/>
        </p:spPr>
      </p:pic>
      <p:sp>
        <p:nvSpPr>
          <p:cNvPr id="13" name="CaixaDeTexto 12">
            <a:extLst>
              <a:ext uri="{FF2B5EF4-FFF2-40B4-BE49-F238E27FC236}">
                <a16:creationId xmlns:a16="http://schemas.microsoft.com/office/drawing/2014/main" id="{6CD3B1A0-56B5-49E4-947C-0DBAEBFDF33F}"/>
              </a:ext>
            </a:extLst>
          </p:cNvPr>
          <p:cNvSpPr txBox="1"/>
          <p:nvPr/>
        </p:nvSpPr>
        <p:spPr>
          <a:xfrm>
            <a:off x="4085907" y="2760555"/>
            <a:ext cx="5582285" cy="369332"/>
          </a:xfrm>
          <a:prstGeom prst="rect">
            <a:avLst/>
          </a:prstGeom>
          <a:noFill/>
        </p:spPr>
        <p:txBody>
          <a:bodyPr wrap="square">
            <a:spAutoFit/>
          </a:bodyPr>
          <a:lstStyle/>
          <a:p>
            <a:pPr algn="ctr"/>
            <a:r>
              <a:rPr lang="pt-BR" sz="1800" dirty="0">
                <a:effectLst/>
                <a:latin typeface="Calibri" panose="020F0502020204030204" pitchFamily="34" charset="0"/>
                <a:ea typeface="Calibri" panose="020F0502020204030204" pitchFamily="34" charset="0"/>
              </a:rPr>
              <a:t>Classes de acesso aos dados</a:t>
            </a:r>
            <a:endParaRPr lang="pt-BR" dirty="0"/>
          </a:p>
        </p:txBody>
      </p:sp>
    </p:spTree>
    <p:extLst>
      <p:ext uri="{BB962C8B-B14F-4D97-AF65-F5344CB8AC3E}">
        <p14:creationId xmlns:p14="http://schemas.microsoft.com/office/powerpoint/2010/main" val="175339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1. 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 democratização da tecnologia trouxe consigo uma nova demanda: lugares e profissionais que pudessem levar estes equipamentos em caso de dano e/ou necessidade de atualização tanto ao hardware quanto ao software. </a:t>
            </a:r>
          </a:p>
          <a:p>
            <a:pPr rtl="0"/>
            <a:endPar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0" indent="0" algn="ctr" rtl="0">
              <a:buNone/>
            </a:pPr>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Assistências técnicas.</a:t>
            </a:r>
            <a:endParaRPr lang="pt-BR" dirty="0">
              <a:latin typeface="Tahoma" panose="020B0604030504040204" pitchFamily="34" charset="0"/>
              <a:ea typeface="Tahoma" panose="020B0604030504040204" pitchFamily="34" charset="0"/>
              <a:cs typeface="Tahoma" panose="020B0604030504040204" pitchFamily="34" charset="0"/>
            </a:endParaRPr>
          </a:p>
        </p:txBody>
      </p:sp>
      <p:pic>
        <p:nvPicPr>
          <p:cNvPr id="6" name="Gráfico 5" descr="Ferramentas">
            <a:extLst>
              <a:ext uri="{FF2B5EF4-FFF2-40B4-BE49-F238E27FC236}">
                <a16:creationId xmlns:a16="http://schemas.microsoft.com/office/drawing/2014/main" id="{91D6F526-D0E1-4510-9657-215F828AD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2362" y="4638385"/>
            <a:ext cx="612000" cy="612000"/>
          </a:xfrm>
          <a:prstGeom prst="rect">
            <a:avLst/>
          </a:prstGeom>
        </p:spPr>
      </p:pic>
      <p:pic>
        <p:nvPicPr>
          <p:cNvPr id="10" name="Gráfico 9" descr="Internet">
            <a:extLst>
              <a:ext uri="{FF2B5EF4-FFF2-40B4-BE49-F238E27FC236}">
                <a16:creationId xmlns:a16="http://schemas.microsoft.com/office/drawing/2014/main" id="{DDA4BDF9-4ACA-4DEF-BD9F-E99FF2A14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9139" y="4638385"/>
            <a:ext cx="612000" cy="612000"/>
          </a:xfrm>
          <a:prstGeom prst="rect">
            <a:avLst/>
          </a:prstGeom>
        </p:spPr>
      </p:pic>
      <p:sp>
        <p:nvSpPr>
          <p:cNvPr id="11" name="Espaço Reservado para Número de Slide 10">
            <a:extLst>
              <a:ext uri="{FF2B5EF4-FFF2-40B4-BE49-F238E27FC236}">
                <a16:creationId xmlns:a16="http://schemas.microsoft.com/office/drawing/2014/main" id="{C95F89A9-FC82-45DC-86ED-6EB8DFF1E72B}"/>
              </a:ext>
            </a:extLst>
          </p:cNvPr>
          <p:cNvSpPr>
            <a:spLocks noGrp="1"/>
          </p:cNvSpPr>
          <p:nvPr>
            <p:ph type="sldNum" sz="quarter" idx="12"/>
          </p:nvPr>
        </p:nvSpPr>
        <p:spPr/>
        <p:txBody>
          <a:bodyPr/>
          <a:lstStyle/>
          <a:p>
            <a:pPr rtl="0"/>
            <a:fld id="{6D22F896-40B5-4ADD-8801-0D06FADFA095}" type="slidenum">
              <a:rPr lang="pt-BR" noProof="0" smtClean="0"/>
              <a:t>4</a:t>
            </a:fld>
            <a:endParaRPr lang="pt-BR" noProof="0"/>
          </a:p>
        </p:txBody>
      </p:sp>
      <p:sp>
        <p:nvSpPr>
          <p:cNvPr id="12" name="Espaço Reservado para Rodapé 11">
            <a:extLst>
              <a:ext uri="{FF2B5EF4-FFF2-40B4-BE49-F238E27FC236}">
                <a16:creationId xmlns:a16="http://schemas.microsoft.com/office/drawing/2014/main" id="{910EE19A-ADC4-4B25-8D8F-EF8301CA27E0}"/>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070286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classes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40</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9" name="image1.png">
            <a:extLst>
              <a:ext uri="{FF2B5EF4-FFF2-40B4-BE49-F238E27FC236}">
                <a16:creationId xmlns:a16="http://schemas.microsoft.com/office/drawing/2014/main" id="{8B89194E-3B65-44FA-8109-8F7D36D70EA2}"/>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908742" y="3337237"/>
            <a:ext cx="5759450" cy="2705100"/>
          </a:xfrm>
          <a:prstGeom prst="rect">
            <a:avLst/>
          </a:prstGeom>
          <a:ln/>
        </p:spPr>
      </p:pic>
      <p:sp>
        <p:nvSpPr>
          <p:cNvPr id="12" name="CaixaDeTexto 11">
            <a:extLst>
              <a:ext uri="{FF2B5EF4-FFF2-40B4-BE49-F238E27FC236}">
                <a16:creationId xmlns:a16="http://schemas.microsoft.com/office/drawing/2014/main" id="{37239BE6-7030-45B1-A05D-83E21374CD27}"/>
              </a:ext>
            </a:extLst>
          </p:cNvPr>
          <p:cNvSpPr txBox="1"/>
          <p:nvPr/>
        </p:nvSpPr>
        <p:spPr>
          <a:xfrm>
            <a:off x="3908742" y="2967905"/>
            <a:ext cx="5759450" cy="369332"/>
          </a:xfrm>
          <a:prstGeom prst="rect">
            <a:avLst/>
          </a:prstGeom>
          <a:noFill/>
        </p:spPr>
        <p:txBody>
          <a:bodyPr wrap="square">
            <a:spAutoFit/>
          </a:bodyPr>
          <a:lstStyle/>
          <a:p>
            <a:pPr algn="ctr"/>
            <a:r>
              <a:rPr lang="pt-BR" sz="1800" dirty="0">
                <a:effectLst/>
                <a:latin typeface="Calibri" panose="020F0502020204030204" pitchFamily="34" charset="0"/>
                <a:ea typeface="Calibri" panose="020F0502020204030204" pitchFamily="34" charset="0"/>
              </a:rPr>
              <a:t>Classes de controle do SIGEAT</a:t>
            </a:r>
            <a:endParaRPr lang="pt-BR" dirty="0"/>
          </a:p>
        </p:txBody>
      </p:sp>
    </p:spTree>
    <p:extLst>
      <p:ext uri="{BB962C8B-B14F-4D97-AF65-F5344CB8AC3E}">
        <p14:creationId xmlns:p14="http://schemas.microsoft.com/office/powerpoint/2010/main" val="1447232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Diagrama de classes</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41</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pic>
        <p:nvPicPr>
          <p:cNvPr id="8" name="image5.png">
            <a:extLst>
              <a:ext uri="{FF2B5EF4-FFF2-40B4-BE49-F238E27FC236}">
                <a16:creationId xmlns:a16="http://schemas.microsoft.com/office/drawing/2014/main" id="{387BF2D8-57DA-41CB-BAF0-A9A90D3BD368}"/>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500995" y="2097088"/>
            <a:ext cx="6597516" cy="4378947"/>
          </a:xfrm>
          <a:prstGeom prst="rect">
            <a:avLst/>
          </a:prstGeom>
          <a:ln/>
        </p:spPr>
      </p:pic>
      <p:sp>
        <p:nvSpPr>
          <p:cNvPr id="13" name="CaixaDeTexto 12">
            <a:extLst>
              <a:ext uri="{FF2B5EF4-FFF2-40B4-BE49-F238E27FC236}">
                <a16:creationId xmlns:a16="http://schemas.microsoft.com/office/drawing/2014/main" id="{57CBE33C-24F5-4EE5-84BF-C4B45E6ED93A}"/>
              </a:ext>
            </a:extLst>
          </p:cNvPr>
          <p:cNvSpPr txBox="1"/>
          <p:nvPr/>
        </p:nvSpPr>
        <p:spPr>
          <a:xfrm>
            <a:off x="4500995" y="1712489"/>
            <a:ext cx="6597516" cy="369332"/>
          </a:xfrm>
          <a:prstGeom prst="rect">
            <a:avLst/>
          </a:prstGeom>
          <a:noFill/>
        </p:spPr>
        <p:txBody>
          <a:bodyPr wrap="square">
            <a:spAutoFit/>
          </a:bodyPr>
          <a:lstStyle/>
          <a:p>
            <a:pPr algn="ctr"/>
            <a:r>
              <a:rPr lang="pt-BR" sz="1800" dirty="0">
                <a:effectLst/>
                <a:latin typeface="Calibri" panose="020F0502020204030204" pitchFamily="34" charset="0"/>
                <a:ea typeface="Calibri" panose="020F0502020204030204" pitchFamily="34" charset="0"/>
              </a:rPr>
              <a:t>Classes da camada de aplicação do SIGEAT</a:t>
            </a:r>
            <a:endParaRPr lang="pt-BR" dirty="0"/>
          </a:p>
        </p:txBody>
      </p:sp>
    </p:spTree>
    <p:extLst>
      <p:ext uri="{BB962C8B-B14F-4D97-AF65-F5344CB8AC3E}">
        <p14:creationId xmlns:p14="http://schemas.microsoft.com/office/powerpoint/2010/main" val="1755058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4. Metodologia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A camada de aplicação contém todos os formulários e elementos visuais do SIGEAT, sendo responsável pelo que é exibido ao usuário, também possui duas classes, uma responsável pelas janelas da aplicação e outra responsável pelos relatórios. Na classe </a:t>
            </a:r>
            <a:r>
              <a:rPr lang="pt-BR" dirty="0" err="1">
                <a:latin typeface="Tahoma" panose="020B0604030504040204" pitchFamily="34" charset="0"/>
                <a:ea typeface="Tahoma" panose="020B0604030504040204" pitchFamily="34" charset="0"/>
                <a:cs typeface="Tahoma" panose="020B0604030504040204" pitchFamily="34" charset="0"/>
              </a:rPr>
              <a:t>FrmOS</a:t>
            </a:r>
            <a:r>
              <a:rPr lang="pt-BR" dirty="0">
                <a:latin typeface="Tahoma" panose="020B0604030504040204" pitchFamily="34" charset="0"/>
                <a:ea typeface="Tahoma" panose="020B0604030504040204" pitchFamily="34" charset="0"/>
                <a:cs typeface="Tahoma" panose="020B0604030504040204" pitchFamily="34" charset="0"/>
              </a:rPr>
              <a:t> temos o conceito de polimorfismo aplicado, onde há sobrecarga de um método. Mais detalhes e documentações podem ser vistos no repositório do SIGEAT</a:t>
            </a:r>
          </a:p>
        </p:txBody>
      </p:sp>
      <p:sp>
        <p:nvSpPr>
          <p:cNvPr id="10" name="Espaço Reservado para Número de Slide 9">
            <a:extLst>
              <a:ext uri="{FF2B5EF4-FFF2-40B4-BE49-F238E27FC236}">
                <a16:creationId xmlns:a16="http://schemas.microsoft.com/office/drawing/2014/main" id="{A4DCF9B8-5C09-4132-A3C2-7CA8564999BF}"/>
              </a:ext>
            </a:extLst>
          </p:cNvPr>
          <p:cNvSpPr>
            <a:spLocks noGrp="1"/>
          </p:cNvSpPr>
          <p:nvPr>
            <p:ph type="sldNum" sz="quarter" idx="12"/>
          </p:nvPr>
        </p:nvSpPr>
        <p:spPr/>
        <p:txBody>
          <a:bodyPr/>
          <a:lstStyle/>
          <a:p>
            <a:pPr rtl="0"/>
            <a:fld id="{6D22F896-40B5-4ADD-8801-0D06FADFA095}" type="slidenum">
              <a:rPr lang="pt-BR" noProof="0" smtClean="0"/>
              <a:t>42</a:t>
            </a:fld>
            <a:endParaRPr lang="pt-BR" noProof="0"/>
          </a:p>
        </p:txBody>
      </p:sp>
      <p:sp>
        <p:nvSpPr>
          <p:cNvPr id="11" name="Espaço Reservado para Rodapé 10">
            <a:extLst>
              <a:ext uri="{FF2B5EF4-FFF2-40B4-BE49-F238E27FC236}">
                <a16:creationId xmlns:a16="http://schemas.microsoft.com/office/drawing/2014/main" id="{5AF6EC7B-0D21-4495-A60E-6D0FA14358E3}"/>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222526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5. Resultados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O SIGEAT (Sistema de Gerenciamento de Assistências Técnicas) é um software desenvolvido utilizando a linguagem de programação Java, o sistema de banco de dados para armazenamento e consulta de registros utiliza o MySQL, sendo uma solução focada em assistências técnicas em equipamentos de informática. Será apresentada a versão 1.0.0 do sistema, várias funcionalidades poderão ser adicionadas futuramente, porém o software já se mostra completamente funcional nesta sua primeira versão. Software sob licença GPL 3.0</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43</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3799651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5. Resultados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Apresentação do SIGEAT</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44</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1444611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6. 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As assistências técnicas surgiram como nicho de mercado como resposta à demanda crescente por soluções em hardware e software dos usuários domiciliares que aumentam em profusão;</a:t>
            </a:r>
          </a:p>
          <a:p>
            <a:pPr rtl="0"/>
            <a:r>
              <a:rPr lang="pt-BR" dirty="0">
                <a:latin typeface="Tahoma" panose="020B0604030504040204" pitchFamily="34" charset="0"/>
                <a:ea typeface="Tahoma" panose="020B0604030504040204" pitchFamily="34" charset="0"/>
                <a:cs typeface="Tahoma" panose="020B0604030504040204" pitchFamily="34" charset="0"/>
              </a:rPr>
              <a:t>Este nicho de mercado é composto, em sua maioria, por empresas de pequeno porte e com poucos funcionários;</a:t>
            </a:r>
          </a:p>
          <a:p>
            <a:pPr rtl="0"/>
            <a:r>
              <a:rPr lang="pt-BR" dirty="0">
                <a:latin typeface="Tahoma" panose="020B0604030504040204" pitchFamily="34" charset="0"/>
                <a:ea typeface="Tahoma" panose="020B0604030504040204" pitchFamily="34" charset="0"/>
                <a:cs typeface="Tahoma" panose="020B0604030504040204" pitchFamily="34" charset="0"/>
              </a:rPr>
              <a:t>Poucos têm conhecimento formal na área de gestão de negócios ou de fluxo de processos, sendo, via de regra, pessoal especializado da parte técnica apenas</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45</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2256726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6. 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Diante deste cenário, foi proposta a construção de um software, que ajude neste gerenciamento, e com base em um tripé básico de gestão: dados referentes aos clientes, dados dos usuários internos, e às ordens de serviço associadas à ambos. Este software foi nomeado SIGEAT (Sistema de Gerenciamento de Assistências Técnicas). A construção do software se deu de forma orgânica, baseada em experiências empíricas dos componentes do grupo</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46</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239570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6. 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Ao final da fase de testes do software, chegou-se à conclusão de que ele atende a todos os requisitos levantados na fase de concepção, tornando possível adicionar aumentar os padrões de qualidade e de possibilidade de informações aos clientes referentes aos seus produtos e, ao mesmo tempo, reduzindo ao máximo possíveis transtornos aos clientes, elevando a relação de confiança e fidelidade destes</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47</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03315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6. 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Contudo, é preciso também fazer melhor avaliação da cultura organizacional de onde se possa vir aplicar este software;</a:t>
            </a:r>
          </a:p>
          <a:p>
            <a:pPr rtl="0"/>
            <a:r>
              <a:rPr lang="pt-BR" dirty="0">
                <a:latin typeface="Tahoma" panose="020B0604030504040204" pitchFamily="34" charset="0"/>
                <a:ea typeface="Tahoma" panose="020B0604030504040204" pitchFamily="34" charset="0"/>
                <a:cs typeface="Tahoma" panose="020B0604030504040204" pitchFamily="34" charset="0"/>
              </a:rPr>
              <a:t>O compromisso com os clientes, juntamente com a quebra de paradigmas estabelecidos e a criação de novas estratégias, dentre elas a utilização deste software, é que trarão as vantagens competitivas;</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48</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203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6. 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b="1" dirty="0">
                <a:latin typeface="Tahoma" panose="020B0604030504040204" pitchFamily="34" charset="0"/>
                <a:ea typeface="Tahoma" panose="020B0604030504040204" pitchFamily="34" charset="0"/>
                <a:cs typeface="Tahoma" panose="020B0604030504040204" pitchFamily="34" charset="0"/>
              </a:rPr>
              <a:t>A utilização do software por si, ajuda, mas não resolve todas as questões.</a:t>
            </a:r>
          </a:p>
          <a:p>
            <a:pPr rtl="0"/>
            <a:endParaRPr lang="pt-BR" b="1" dirty="0">
              <a:latin typeface="Tahoma" panose="020B0604030504040204" pitchFamily="34" charset="0"/>
              <a:ea typeface="Tahoma" panose="020B0604030504040204" pitchFamily="34" charset="0"/>
              <a:cs typeface="Tahoma" panose="020B0604030504040204" pitchFamily="34" charset="0"/>
            </a:endParaRPr>
          </a:p>
          <a:p>
            <a:pPr rtl="0"/>
            <a:r>
              <a:rPr lang="pt-BR" dirty="0">
                <a:latin typeface="Tahoma" panose="020B0604030504040204" pitchFamily="34" charset="0"/>
                <a:ea typeface="Tahoma" panose="020B0604030504040204" pitchFamily="34" charset="0"/>
                <a:cs typeface="Tahoma" panose="020B0604030504040204" pitchFamily="34" charset="0"/>
              </a:rPr>
              <a:t>Por fim, pode-se dizer que os objetivos propostos neste trabalho foram alcançados, criando-se uma ferramenta poderosa no auxílio à gestão de assistências técnicas, havendo, todavia, espaço para melhorias e atualizações</a:t>
            </a: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49</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364858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1. 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Pilares para prestação de serviços:</a:t>
            </a:r>
          </a:p>
          <a:p>
            <a:pPr marL="0" indent="0" rtl="0">
              <a:buNone/>
            </a:pPr>
            <a:r>
              <a:rPr lang="pt-BR" dirty="0">
                <a:latin typeface="Tahoma" panose="020B0604030504040204" pitchFamily="34" charset="0"/>
                <a:ea typeface="Tahoma" panose="020B0604030504040204" pitchFamily="34" charset="0"/>
                <a:cs typeface="Tahoma" panose="020B0604030504040204" pitchFamily="34" charset="0"/>
              </a:rPr>
              <a:t>Infraestrutura	/	processos	/	pessoas</a:t>
            </a:r>
          </a:p>
          <a:p>
            <a:pPr marL="0" indent="0" rtl="0">
              <a:buNone/>
            </a:pPr>
            <a:r>
              <a:rPr lang="pt-BR" dirty="0">
                <a:latin typeface="Tahoma" panose="020B0604030504040204" pitchFamily="34" charset="0"/>
                <a:ea typeface="Tahoma" panose="020B0604030504040204" pitchFamily="34" charset="0"/>
                <a:cs typeface="Tahoma" panose="020B0604030504040204" pitchFamily="34" charset="0"/>
              </a:rPr>
              <a:t>					     Gargalos</a:t>
            </a:r>
          </a:p>
          <a:p>
            <a:endParaRPr lang="pt-BR" sz="900" dirty="0">
              <a:latin typeface="Tahoma" panose="020B0604030504040204" pitchFamily="34" charset="0"/>
              <a:ea typeface="Tahoma" panose="020B0604030504040204" pitchFamily="34" charset="0"/>
              <a:cs typeface="Tahoma" panose="020B0604030504040204" pitchFamily="34" charset="0"/>
            </a:endParaRPr>
          </a:p>
          <a:p>
            <a:r>
              <a:rPr lang="pt-BR" dirty="0">
                <a:latin typeface="Tahoma" panose="020B0604030504040204" pitchFamily="34" charset="0"/>
                <a:ea typeface="Tahoma" panose="020B0604030504040204" pitchFamily="34" charset="0"/>
                <a:cs typeface="Tahoma" panose="020B0604030504040204" pitchFamily="34" charset="0"/>
              </a:rPr>
              <a:t>Qual seria o tamanho da confusão que produtos entregues para clientes errados, falta de peças para manutenção, visitas em horários trocados, não execução de serviços no prazo estabelecido ou orçamentos não condizentes, poderiam ocasionar?</a:t>
            </a:r>
          </a:p>
        </p:txBody>
      </p:sp>
      <p:sp>
        <p:nvSpPr>
          <p:cNvPr id="4" name="Chave Direita 3">
            <a:extLst>
              <a:ext uri="{FF2B5EF4-FFF2-40B4-BE49-F238E27FC236}">
                <a16:creationId xmlns:a16="http://schemas.microsoft.com/office/drawing/2014/main" id="{F4881B1C-24E2-4783-9333-9AA102DF86CD}"/>
              </a:ext>
            </a:extLst>
          </p:cNvPr>
          <p:cNvSpPr/>
          <p:nvPr/>
        </p:nvSpPr>
        <p:spPr>
          <a:xfrm rot="5400000">
            <a:off x="6737229" y="1337100"/>
            <a:ext cx="116455" cy="41104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 name="Espaço Reservado para Número de Slide 4">
            <a:extLst>
              <a:ext uri="{FF2B5EF4-FFF2-40B4-BE49-F238E27FC236}">
                <a16:creationId xmlns:a16="http://schemas.microsoft.com/office/drawing/2014/main" id="{450688A5-A2DE-439C-A472-F21DB2D56536}"/>
              </a:ext>
            </a:extLst>
          </p:cNvPr>
          <p:cNvSpPr>
            <a:spLocks noGrp="1"/>
          </p:cNvSpPr>
          <p:nvPr>
            <p:ph type="sldNum" sz="quarter" idx="12"/>
          </p:nvPr>
        </p:nvSpPr>
        <p:spPr/>
        <p:txBody>
          <a:bodyPr/>
          <a:lstStyle/>
          <a:p>
            <a:pPr rtl="0"/>
            <a:fld id="{6D22F896-40B5-4ADD-8801-0D06FADFA095}" type="slidenum">
              <a:rPr lang="pt-BR" noProof="0" smtClean="0"/>
              <a:t>5</a:t>
            </a:fld>
            <a:endParaRPr lang="pt-BR" noProof="0"/>
          </a:p>
        </p:txBody>
      </p:sp>
      <p:sp>
        <p:nvSpPr>
          <p:cNvPr id="7" name="Espaço Reservado para Rodapé 6">
            <a:extLst>
              <a:ext uri="{FF2B5EF4-FFF2-40B4-BE49-F238E27FC236}">
                <a16:creationId xmlns:a16="http://schemas.microsoft.com/office/drawing/2014/main" id="{6C07EB56-F095-4851-AB99-3C43F707B8AD}"/>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1737410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2" y="1078302"/>
            <a:ext cx="9905999" cy="4712899"/>
          </a:xfrm>
        </p:spPr>
        <p:txBody>
          <a:bodyPr rtlCol="0" anchor="ctr">
            <a:noAutofit/>
          </a:bodyPr>
          <a:lstStyle/>
          <a:p>
            <a:pPr marL="0" indent="0" algn="ctr" rtl="0">
              <a:buNone/>
            </a:pPr>
            <a:r>
              <a:rPr lang="pt-BR" sz="7200" b="1" dirty="0">
                <a:latin typeface="Times New Roman" panose="02020603050405020304" pitchFamily="18" charset="0"/>
                <a:ea typeface="Tahoma" panose="020B0604030504040204" pitchFamily="34" charset="0"/>
                <a:cs typeface="Times New Roman" panose="02020603050405020304" pitchFamily="18" charset="0"/>
              </a:rPr>
              <a:t>Obrigado!!</a:t>
            </a:r>
            <a:endParaRPr lang="pt-BR" sz="7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Espaço Reservado para Número de Slide 3">
            <a:extLst>
              <a:ext uri="{FF2B5EF4-FFF2-40B4-BE49-F238E27FC236}">
                <a16:creationId xmlns:a16="http://schemas.microsoft.com/office/drawing/2014/main" id="{C2EF5074-744F-4521-A769-706E59AED69D}"/>
              </a:ext>
            </a:extLst>
          </p:cNvPr>
          <p:cNvSpPr>
            <a:spLocks noGrp="1"/>
          </p:cNvSpPr>
          <p:nvPr>
            <p:ph type="sldNum" sz="quarter" idx="12"/>
          </p:nvPr>
        </p:nvSpPr>
        <p:spPr/>
        <p:txBody>
          <a:bodyPr/>
          <a:lstStyle/>
          <a:p>
            <a:pPr rtl="0"/>
            <a:fld id="{6D22F896-40B5-4ADD-8801-0D06FADFA095}" type="slidenum">
              <a:rPr lang="pt-BR" noProof="0" smtClean="0"/>
              <a:t>50</a:t>
            </a:fld>
            <a:endParaRPr lang="pt-BR" noProof="0"/>
          </a:p>
        </p:txBody>
      </p:sp>
      <p:sp>
        <p:nvSpPr>
          <p:cNvPr id="5" name="Espaço Reservado para Rodapé 4">
            <a:extLst>
              <a:ext uri="{FF2B5EF4-FFF2-40B4-BE49-F238E27FC236}">
                <a16:creationId xmlns:a16="http://schemas.microsoft.com/office/drawing/2014/main" id="{D9C26C9E-782E-4D64-A26D-C18062EE80A2}"/>
              </a:ext>
            </a:extLst>
          </p:cNvPr>
          <p:cNvSpPr>
            <a:spLocks noGrp="1"/>
          </p:cNvSpPr>
          <p:nvPr>
            <p:ph type="ftr" sz="quarter" idx="11"/>
          </p:nvPr>
        </p:nvSpPr>
        <p:spPr/>
        <p:txBody>
          <a:bodyPr/>
          <a:lstStyle/>
          <a:p>
            <a:pPr rtl="0"/>
            <a:r>
              <a:rPr lang="pt-BR" noProof="0" dirty="0"/>
              <a:t>TCC Grupo 33 - Eng. de Computação</a:t>
            </a:r>
          </a:p>
        </p:txBody>
      </p:sp>
    </p:spTree>
    <p:extLst>
      <p:ext uri="{BB962C8B-B14F-4D97-AF65-F5344CB8AC3E}">
        <p14:creationId xmlns:p14="http://schemas.microsoft.com/office/powerpoint/2010/main" val="104051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1. 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Dentre as principais necessidades do setor, em especial as assistências de pequeno porte (que são a maioria), está a falta de informatização, por mais contraditório que pareça. </a:t>
            </a:r>
            <a:endParaRPr lang="pt-BR" dirty="0">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Número de Slide 4">
            <a:extLst>
              <a:ext uri="{FF2B5EF4-FFF2-40B4-BE49-F238E27FC236}">
                <a16:creationId xmlns:a16="http://schemas.microsoft.com/office/drawing/2014/main" id="{D9D1D61B-969D-4123-9CA4-A5C2802B8113}"/>
              </a:ext>
            </a:extLst>
          </p:cNvPr>
          <p:cNvSpPr>
            <a:spLocks noGrp="1"/>
          </p:cNvSpPr>
          <p:nvPr>
            <p:ph type="sldNum" sz="quarter" idx="12"/>
          </p:nvPr>
        </p:nvSpPr>
        <p:spPr/>
        <p:txBody>
          <a:bodyPr/>
          <a:lstStyle/>
          <a:p>
            <a:pPr rtl="0"/>
            <a:fld id="{6D22F896-40B5-4ADD-8801-0D06FADFA095}" type="slidenum">
              <a:rPr lang="pt-BR" noProof="0" smtClean="0"/>
              <a:t>6</a:t>
            </a:fld>
            <a:endParaRPr lang="pt-BR" noProof="0"/>
          </a:p>
        </p:txBody>
      </p:sp>
      <p:sp>
        <p:nvSpPr>
          <p:cNvPr id="6" name="Espaço Reservado para Rodapé 5">
            <a:extLst>
              <a:ext uri="{FF2B5EF4-FFF2-40B4-BE49-F238E27FC236}">
                <a16:creationId xmlns:a16="http://schemas.microsoft.com/office/drawing/2014/main" id="{8BDF52F0-F219-4441-9F17-F0E13BA5E7ED}"/>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327677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Introdução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Autofit/>
          </a:bodyPr>
          <a:lstStyle/>
          <a:p>
            <a:pPr rtl="0"/>
            <a:r>
              <a:rPr lang="pt-BR" dirty="0">
                <a:latin typeface="Tahoma" panose="020B0604030504040204" pitchFamily="34" charset="0"/>
                <a:ea typeface="Tahoma" panose="020B0604030504040204" pitchFamily="34" charset="0"/>
                <a:cs typeface="Tahoma" panose="020B0604030504040204" pitchFamily="34" charset="0"/>
              </a:rPr>
              <a:t>Para melhor organizar esta informatização, criou-se um roteiro a ser seguido baseado em cinco etapas: </a:t>
            </a:r>
          </a:p>
          <a:p>
            <a:pPr marL="534988" indent="0" rtl="0">
              <a:spcBef>
                <a:spcPts val="0"/>
              </a:spcBef>
              <a:buNone/>
            </a:pPr>
            <a:r>
              <a:rPr lang="pt-BR" sz="1800" dirty="0">
                <a:latin typeface="Tahoma" panose="020B0604030504040204" pitchFamily="34" charset="0"/>
                <a:ea typeface="Tahoma" panose="020B0604030504040204" pitchFamily="34" charset="0"/>
                <a:cs typeface="Tahoma" panose="020B0604030504040204" pitchFamily="34" charset="0"/>
              </a:rPr>
              <a:t>1. Recepção; </a:t>
            </a:r>
          </a:p>
          <a:p>
            <a:pPr marL="534988" indent="0" rtl="0">
              <a:spcBef>
                <a:spcPts val="0"/>
              </a:spcBef>
              <a:buNone/>
            </a:pPr>
            <a:r>
              <a:rPr lang="pt-BR" sz="1800" dirty="0">
                <a:latin typeface="Tahoma" panose="020B0604030504040204" pitchFamily="34" charset="0"/>
                <a:ea typeface="Tahoma" panose="020B0604030504040204" pitchFamily="34" charset="0"/>
                <a:cs typeface="Tahoma" panose="020B0604030504040204" pitchFamily="34" charset="0"/>
              </a:rPr>
              <a:t>2. Orçamento; </a:t>
            </a:r>
          </a:p>
          <a:p>
            <a:pPr marL="534988" indent="0" rtl="0">
              <a:spcBef>
                <a:spcPts val="0"/>
              </a:spcBef>
              <a:buNone/>
            </a:pPr>
            <a:r>
              <a:rPr lang="pt-BR" sz="1800" dirty="0">
                <a:latin typeface="Tahoma" panose="020B0604030504040204" pitchFamily="34" charset="0"/>
                <a:ea typeface="Tahoma" panose="020B0604030504040204" pitchFamily="34" charset="0"/>
                <a:cs typeface="Tahoma" panose="020B0604030504040204" pitchFamily="34" charset="0"/>
              </a:rPr>
              <a:t>3. Execução da ordem de serviço; </a:t>
            </a:r>
          </a:p>
          <a:p>
            <a:pPr marL="534988" indent="0" rtl="0">
              <a:spcBef>
                <a:spcPts val="0"/>
              </a:spcBef>
              <a:buNone/>
            </a:pPr>
            <a:r>
              <a:rPr lang="pt-BR" sz="1800" dirty="0">
                <a:latin typeface="Tahoma" panose="020B0604030504040204" pitchFamily="34" charset="0"/>
                <a:ea typeface="Tahoma" panose="020B0604030504040204" pitchFamily="34" charset="0"/>
                <a:cs typeface="Tahoma" panose="020B0604030504040204" pitchFamily="34" charset="0"/>
              </a:rPr>
              <a:t>4. Complementação da OS com relatório de execução e; </a:t>
            </a:r>
          </a:p>
          <a:p>
            <a:pPr marL="534988" indent="0" rtl="0">
              <a:spcBef>
                <a:spcPts val="0"/>
              </a:spcBef>
              <a:buNone/>
            </a:pPr>
            <a:r>
              <a:rPr lang="pt-BR" sz="1800" dirty="0">
                <a:latin typeface="Tahoma" panose="020B0604030504040204" pitchFamily="34" charset="0"/>
                <a:ea typeface="Tahoma" panose="020B0604030504040204" pitchFamily="34" charset="0"/>
                <a:cs typeface="Tahoma" panose="020B0604030504040204" pitchFamily="34" charset="0"/>
              </a:rPr>
              <a:t>5. Emissão de nota fiscal e liberação de saída. </a:t>
            </a:r>
          </a:p>
          <a:p>
            <a:pPr marL="534988" indent="0" rtl="0">
              <a:spcBef>
                <a:spcPts val="0"/>
              </a:spcBef>
              <a:buNone/>
            </a:pPr>
            <a:endParaRPr lang="pt-BR" sz="700" dirty="0">
              <a:latin typeface="Tahoma" panose="020B0604030504040204" pitchFamily="34" charset="0"/>
              <a:ea typeface="Tahoma" panose="020B0604030504040204" pitchFamily="34" charset="0"/>
              <a:cs typeface="Tahoma" panose="020B0604030504040204" pitchFamily="34" charset="0"/>
            </a:endParaRPr>
          </a:p>
          <a:p>
            <a:r>
              <a:rPr lang="pt-BR" dirty="0">
                <a:latin typeface="Tahoma" panose="020B0604030504040204" pitchFamily="34" charset="0"/>
                <a:ea typeface="Tahoma" panose="020B0604030504040204" pitchFamily="34" charset="0"/>
                <a:cs typeface="Tahoma" panose="020B0604030504040204" pitchFamily="34" charset="0"/>
              </a:rPr>
              <a:t>Desta forma, pode-se criar um sistema com pontos de checagem e travas que garantam a correta execução do fluxograma de trabalho. </a:t>
            </a:r>
          </a:p>
        </p:txBody>
      </p:sp>
      <p:sp>
        <p:nvSpPr>
          <p:cNvPr id="4" name="Espaço Reservado para Número de Slide 3">
            <a:extLst>
              <a:ext uri="{FF2B5EF4-FFF2-40B4-BE49-F238E27FC236}">
                <a16:creationId xmlns:a16="http://schemas.microsoft.com/office/drawing/2014/main" id="{31862642-9EAC-4687-ADB2-9BD25787F1D4}"/>
              </a:ext>
            </a:extLst>
          </p:cNvPr>
          <p:cNvSpPr>
            <a:spLocks noGrp="1"/>
          </p:cNvSpPr>
          <p:nvPr>
            <p:ph type="sldNum" sz="quarter" idx="12"/>
          </p:nvPr>
        </p:nvSpPr>
        <p:spPr/>
        <p:txBody>
          <a:bodyPr/>
          <a:lstStyle/>
          <a:p>
            <a:pPr rtl="0"/>
            <a:fld id="{6D22F896-40B5-4ADD-8801-0D06FADFA095}" type="slidenum">
              <a:rPr lang="pt-BR" noProof="0" smtClean="0"/>
              <a:t>7</a:t>
            </a:fld>
            <a:endParaRPr lang="pt-BR" noProof="0"/>
          </a:p>
        </p:txBody>
      </p:sp>
      <p:sp>
        <p:nvSpPr>
          <p:cNvPr id="5" name="Espaço Reservado para Rodapé 4">
            <a:extLst>
              <a:ext uri="{FF2B5EF4-FFF2-40B4-BE49-F238E27FC236}">
                <a16:creationId xmlns:a16="http://schemas.microsoft.com/office/drawing/2014/main" id="{5A41C8F0-A16A-4FDD-9502-435510D0E1E6}"/>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14600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2. Objetivos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Objetivo geral:</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Desenvolver um software que auxilie no gerenciamento de assistências técnicas de informática</a:t>
            </a:r>
          </a:p>
          <a:p>
            <a:pPr lvl="2">
              <a:buSzPct val="90000"/>
              <a:buFont typeface="Wingdings" panose="05000000000000000000" pitchFamily="2" charset="2"/>
              <a:buChar char="§"/>
            </a:pPr>
            <a:r>
              <a:rPr lang="pt-BR" sz="1800" dirty="0">
                <a:effectLst/>
                <a:latin typeface="Arial" panose="020B0604020202020204" pitchFamily="34" charset="0"/>
                <a:ea typeface="Arial" panose="020B0604020202020204" pitchFamily="34" charset="0"/>
              </a:rPr>
              <a:t>Dados referentes aos clientes </a:t>
            </a:r>
            <a:endParaRPr lang="pt-BR" sz="1800" dirty="0">
              <a:latin typeface="Arial" panose="020B0604020202020204" pitchFamily="34" charset="0"/>
              <a:ea typeface="Arial" panose="020B0604020202020204" pitchFamily="34" charset="0"/>
            </a:endParaRPr>
          </a:p>
          <a:p>
            <a:pPr lvl="2">
              <a:buSzPct val="90000"/>
              <a:buFont typeface="Wingdings" panose="05000000000000000000" pitchFamily="2" charset="2"/>
              <a:buChar char="§"/>
            </a:pPr>
            <a:r>
              <a:rPr lang="pt-BR" sz="1800" dirty="0">
                <a:effectLst/>
                <a:latin typeface="Arial" panose="020B0604020202020204" pitchFamily="34" charset="0"/>
                <a:ea typeface="Arial" panose="020B0604020202020204" pitchFamily="34" charset="0"/>
              </a:rPr>
              <a:t>Dados dos usuários internos </a:t>
            </a:r>
            <a:endParaRPr lang="pt-BR" dirty="0">
              <a:effectLst/>
              <a:latin typeface="Arial" panose="020B0604020202020204" pitchFamily="34" charset="0"/>
              <a:ea typeface="Arial" panose="020B0604020202020204" pitchFamily="34" charset="0"/>
            </a:endParaRPr>
          </a:p>
          <a:p>
            <a:pPr lvl="2">
              <a:buSzPct val="90000"/>
              <a:buFont typeface="Wingdings" panose="05000000000000000000" pitchFamily="2" charset="2"/>
              <a:buChar char="§"/>
            </a:pPr>
            <a:r>
              <a:rPr lang="pt-BR" dirty="0">
                <a:latin typeface="Arial" panose="020B0604020202020204" pitchFamily="34" charset="0"/>
                <a:ea typeface="Arial" panose="020B0604020202020204" pitchFamily="34" charset="0"/>
              </a:rPr>
              <a:t>Dados sobre as </a:t>
            </a:r>
            <a:r>
              <a:rPr lang="pt-BR" sz="1800" dirty="0">
                <a:effectLst/>
                <a:latin typeface="Arial" panose="020B0604020202020204" pitchFamily="34" charset="0"/>
                <a:ea typeface="Arial" panose="020B0604020202020204" pitchFamily="34" charset="0"/>
              </a:rPr>
              <a:t>ordens de serviço (OS)</a:t>
            </a:r>
            <a:endParaRPr lang="pt-BR" dirty="0">
              <a:latin typeface="Tahoma" panose="020B0604030504040204" pitchFamily="34" charset="0"/>
              <a:ea typeface="Tahoma" panose="020B0604030504040204" pitchFamily="34" charset="0"/>
              <a:cs typeface="Tahoma" panose="020B0604030504040204" pitchFamily="34" charset="0"/>
            </a:endParaRPr>
          </a:p>
        </p:txBody>
      </p:sp>
      <p:sp>
        <p:nvSpPr>
          <p:cNvPr id="4" name="Espaço Reservado para Número de Slide 3">
            <a:extLst>
              <a:ext uri="{FF2B5EF4-FFF2-40B4-BE49-F238E27FC236}">
                <a16:creationId xmlns:a16="http://schemas.microsoft.com/office/drawing/2014/main" id="{1C21F3E0-3820-4C34-9DBF-FD3B64CE1F3E}"/>
              </a:ext>
            </a:extLst>
          </p:cNvPr>
          <p:cNvSpPr>
            <a:spLocks noGrp="1"/>
          </p:cNvSpPr>
          <p:nvPr>
            <p:ph type="sldNum" sz="quarter" idx="12"/>
          </p:nvPr>
        </p:nvSpPr>
        <p:spPr/>
        <p:txBody>
          <a:bodyPr/>
          <a:lstStyle/>
          <a:p>
            <a:pPr rtl="0"/>
            <a:fld id="{6D22F896-40B5-4ADD-8801-0D06FADFA095}" type="slidenum">
              <a:rPr lang="pt-BR" noProof="0" smtClean="0"/>
              <a:t>8</a:t>
            </a:fld>
            <a:endParaRPr lang="pt-BR" noProof="0"/>
          </a:p>
        </p:txBody>
      </p:sp>
      <p:sp>
        <p:nvSpPr>
          <p:cNvPr id="5" name="Espaço Reservado para Rodapé 4">
            <a:extLst>
              <a:ext uri="{FF2B5EF4-FFF2-40B4-BE49-F238E27FC236}">
                <a16:creationId xmlns:a16="http://schemas.microsoft.com/office/drawing/2014/main" id="{E1860959-85B3-4481-B4A8-552E44D37D7A}"/>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4480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2. Objetivos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lstStyle/>
          <a:p>
            <a:pPr rtl="0"/>
            <a:r>
              <a:rPr lang="pt-BR" dirty="0">
                <a:latin typeface="Tahoma" panose="020B0604030504040204" pitchFamily="34" charset="0"/>
                <a:ea typeface="Tahoma" panose="020B0604030504040204" pitchFamily="34" charset="0"/>
                <a:cs typeface="Tahoma" panose="020B0604030504040204" pitchFamily="34" charset="0"/>
              </a:rPr>
              <a:t>Objetivos específicos:</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Construir uma solução que satisfaça os objetivos gerais. </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Produto final (sistema) capaz de oferecer um design simples e intuitivo</a:t>
            </a:r>
          </a:p>
          <a:p>
            <a:pPr lvl="1">
              <a:buSzPct val="90000"/>
              <a:buFont typeface="Wingdings" panose="05000000000000000000" pitchFamily="2" charset="2"/>
              <a:buChar char="Ø"/>
            </a:pPr>
            <a:r>
              <a:rPr lang="pt-BR" sz="1800" dirty="0">
                <a:effectLst/>
                <a:latin typeface="Arial" panose="020B0604020202020204" pitchFamily="34" charset="0"/>
                <a:ea typeface="Arial" panose="020B0604020202020204" pitchFamily="34" charset="0"/>
              </a:rPr>
              <a:t>Menor curva de aprendizagem possível para utilização do software, por qualquer novo funcionário, ou até em caso de expansão da utilização do software.</a:t>
            </a:r>
            <a:endParaRPr lang="pt-BR" dirty="0">
              <a:latin typeface="Tahoma" panose="020B0604030504040204" pitchFamily="34" charset="0"/>
              <a:ea typeface="Tahoma" panose="020B0604030504040204" pitchFamily="34" charset="0"/>
              <a:cs typeface="Tahoma" panose="020B0604030504040204" pitchFamily="34" charset="0"/>
            </a:endParaRPr>
          </a:p>
        </p:txBody>
      </p:sp>
      <p:sp>
        <p:nvSpPr>
          <p:cNvPr id="4" name="Espaço Reservado para Número de Slide 3">
            <a:extLst>
              <a:ext uri="{FF2B5EF4-FFF2-40B4-BE49-F238E27FC236}">
                <a16:creationId xmlns:a16="http://schemas.microsoft.com/office/drawing/2014/main" id="{D2D6D370-6B00-43FF-95E6-1D3DFF8DA3A8}"/>
              </a:ext>
            </a:extLst>
          </p:cNvPr>
          <p:cNvSpPr>
            <a:spLocks noGrp="1"/>
          </p:cNvSpPr>
          <p:nvPr>
            <p:ph type="sldNum" sz="quarter" idx="12"/>
          </p:nvPr>
        </p:nvSpPr>
        <p:spPr/>
        <p:txBody>
          <a:bodyPr/>
          <a:lstStyle/>
          <a:p>
            <a:pPr rtl="0"/>
            <a:fld id="{6D22F896-40B5-4ADD-8801-0D06FADFA095}" type="slidenum">
              <a:rPr lang="pt-BR" noProof="0" smtClean="0"/>
              <a:t>9</a:t>
            </a:fld>
            <a:endParaRPr lang="pt-BR" noProof="0"/>
          </a:p>
        </p:txBody>
      </p:sp>
      <p:sp>
        <p:nvSpPr>
          <p:cNvPr id="5" name="Espaço Reservado para Rodapé 4">
            <a:extLst>
              <a:ext uri="{FF2B5EF4-FFF2-40B4-BE49-F238E27FC236}">
                <a16:creationId xmlns:a16="http://schemas.microsoft.com/office/drawing/2014/main" id="{DAB6A188-7905-4E4A-9C47-547068502B1B}"/>
              </a:ext>
            </a:extLst>
          </p:cNvPr>
          <p:cNvSpPr>
            <a:spLocks noGrp="1"/>
          </p:cNvSpPr>
          <p:nvPr>
            <p:ph type="ftr" sz="quarter" idx="11"/>
          </p:nvPr>
        </p:nvSpPr>
        <p:spPr/>
        <p:txBody>
          <a:bodyPr/>
          <a:lstStyle/>
          <a:p>
            <a:pPr rtl="0"/>
            <a:r>
              <a:rPr lang="pt-BR" noProof="0"/>
              <a:t>TCC Grupo 33 - Eng. de Computação</a:t>
            </a:r>
          </a:p>
        </p:txBody>
      </p:sp>
    </p:spTree>
    <p:extLst>
      <p:ext uri="{BB962C8B-B14F-4D97-AF65-F5344CB8AC3E}">
        <p14:creationId xmlns:p14="http://schemas.microsoft.com/office/powerpoint/2010/main" val="654445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Violet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30478291_TF77815013" id="{E30E2F6C-5D44-4D3E-8213-EDE611CF4B2F}" vid="{3526DC68-6CC1-492C-872A-53A0297BCE9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Pacote</Template>
  <TotalTime>109</TotalTime>
  <Words>2810</Words>
  <Application>Microsoft Office PowerPoint</Application>
  <PresentationFormat>Widescreen</PresentationFormat>
  <Paragraphs>336</Paragraphs>
  <Slides>50</Slides>
  <Notes>50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50</vt:i4>
      </vt:variant>
    </vt:vector>
  </HeadingPairs>
  <TitlesOfParts>
    <vt:vector size="58" baseType="lpstr">
      <vt:lpstr>Arial</vt:lpstr>
      <vt:lpstr>Calibri</vt:lpstr>
      <vt:lpstr>Rockwell</vt:lpstr>
      <vt:lpstr>Tahoma</vt:lpstr>
      <vt:lpstr>Times New Roman</vt:lpstr>
      <vt:lpstr>Tw Cen MT</vt:lpstr>
      <vt:lpstr>Wingdings</vt:lpstr>
      <vt:lpstr>Circuito</vt:lpstr>
      <vt:lpstr>SISTEMA DE GERENCIAMENTO DE ASSISTÊNCIAS TÉCNICAS COM JAVA, MYSQL E HIBERNATE</vt:lpstr>
      <vt:lpstr>1. Introdução</vt:lpstr>
      <vt:lpstr>1. Introdução</vt:lpstr>
      <vt:lpstr>1. Introdução</vt:lpstr>
      <vt:lpstr>1. Introdução</vt:lpstr>
      <vt:lpstr>1. Introdução</vt:lpstr>
      <vt:lpstr>Introdução</vt:lpstr>
      <vt:lpstr>2. Objetivos</vt:lpstr>
      <vt:lpstr>2. Objetivos</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3. FUNDAMENTAÇÃO TEÓRICA</vt:lpstr>
      <vt:lpstr>4. Metodologia</vt:lpstr>
      <vt:lpstr>4. Metodologia</vt:lpstr>
      <vt:lpstr>4. Metodologia</vt:lpstr>
      <vt:lpstr>4. Metodologia</vt:lpstr>
      <vt:lpstr>4. Metodologia</vt:lpstr>
      <vt:lpstr>4. Metodologia</vt:lpstr>
      <vt:lpstr>4. Metodologia</vt:lpstr>
      <vt:lpstr>4. Metodologia</vt:lpstr>
      <vt:lpstr>4. Metodologia</vt:lpstr>
      <vt:lpstr>4. Metodologia</vt:lpstr>
      <vt:lpstr>4. Metodologia</vt:lpstr>
      <vt:lpstr>5. Resultados</vt:lpstr>
      <vt:lpstr>5. Resultados</vt:lpstr>
      <vt:lpstr>6. CONSIDERAÇÕES FINAIS</vt:lpstr>
      <vt:lpstr>6. CONSIDERAÇÕES FINAIS</vt:lpstr>
      <vt:lpstr>6. CONSIDERAÇÕES FINAIS</vt:lpstr>
      <vt:lpstr>6. CONSIDERAÇÕES FINAIS</vt:lpstr>
      <vt:lpstr>6. CONSIDERAÇÕES FINAIS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GERENCIAMENTO DE ASSISTÊNCIAS TÉCNICAS COM JAVA, MYSQL E HIBERNATE</dc:title>
  <dc:creator>vgrodrigues</dc:creator>
  <cp:lastModifiedBy>vgrodrigues</cp:lastModifiedBy>
  <cp:revision>8</cp:revision>
  <dcterms:created xsi:type="dcterms:W3CDTF">2021-12-10T03:32:11Z</dcterms:created>
  <dcterms:modified xsi:type="dcterms:W3CDTF">2021-12-10T03:40:24Z</dcterms:modified>
</cp:coreProperties>
</file>